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g" ContentType="image/png"/>
  <Override PartName="/ppt/notesSlides/notesSlide7.xml" ContentType="application/vnd.openxmlformats-officedocument.presentationml.notesSlide+xml"/>
  <Override PartName="/ppt/media/image7.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73" r:id="rId3"/>
    <p:sldId id="339" r:id="rId4"/>
    <p:sldId id="446" r:id="rId5"/>
    <p:sldId id="318" r:id="rId6"/>
    <p:sldId id="447" r:id="rId7"/>
    <p:sldId id="340" r:id="rId8"/>
    <p:sldId id="275" r:id="rId9"/>
    <p:sldId id="341" r:id="rId10"/>
    <p:sldId id="342" r:id="rId11"/>
    <p:sldId id="280" r:id="rId12"/>
    <p:sldId id="445" r:id="rId13"/>
    <p:sldId id="448" r:id="rId14"/>
    <p:sldId id="268" r:id="rId15"/>
    <p:sldId id="432" r:id="rId16"/>
    <p:sldId id="437" r:id="rId17"/>
    <p:sldId id="263" r:id="rId18"/>
    <p:sldId id="438" r:id="rId19"/>
    <p:sldId id="442" r:id="rId20"/>
    <p:sldId id="327" r:id="rId21"/>
    <p:sldId id="439" r:id="rId22"/>
    <p:sldId id="266" r:id="rId23"/>
    <p:sldId id="449" r:id="rId24"/>
    <p:sldId id="258" r:id="rId25"/>
    <p:sldId id="278" r:id="rId26"/>
    <p:sldId id="440" r:id="rId27"/>
    <p:sldId id="450" r:id="rId28"/>
    <p:sldId id="277" r:id="rId29"/>
    <p:sldId id="330" r:id="rId30"/>
    <p:sldId id="444" r:id="rId31"/>
    <p:sldId id="262" r:id="rId32"/>
    <p:sldId id="288" r:id="rId33"/>
    <p:sldId id="289" r:id="rId34"/>
    <p:sldId id="441" r:id="rId35"/>
    <p:sldId id="294" r:id="rId36"/>
    <p:sldId id="257" r:id="rId37"/>
    <p:sldId id="451" r:id="rId38"/>
    <p:sldId id="332" r:id="rId39"/>
    <p:sldId id="452" r:id="rId40"/>
    <p:sldId id="453" r:id="rId41"/>
    <p:sldId id="265" r:id="rId42"/>
    <p:sldId id="454" r:id="rId43"/>
    <p:sldId id="45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238"/>
    <p:restoredTop sz="95909"/>
  </p:normalViewPr>
  <p:slideViewPr>
    <p:cSldViewPr snapToGrid="0" snapToObjects="1">
      <p:cViewPr varScale="1">
        <p:scale>
          <a:sx n="109" d="100"/>
          <a:sy n="109" d="100"/>
        </p:scale>
        <p:origin x="19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9F9C0-E6D7-4147-9164-A03085886378}" type="datetimeFigureOut">
              <a:rPr lang="en-US" smtClean="0"/>
              <a:t>10/28/25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221BC-45C0-9346-876F-04D949D3A88A}" type="slidenum">
              <a:rPr lang="en-US" smtClean="0"/>
              <a:t>‹#›</a:t>
            </a:fld>
            <a:endParaRPr lang="en-US"/>
          </a:p>
        </p:txBody>
      </p:sp>
    </p:spTree>
    <p:extLst>
      <p:ext uri="{BB962C8B-B14F-4D97-AF65-F5344CB8AC3E}">
        <p14:creationId xmlns:p14="http://schemas.microsoft.com/office/powerpoint/2010/main" val="1299189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749A87E-6FDE-884C-BFD7-F68A8A0A782E}" type="slidenum">
              <a:rPr lang="en-US" sz="1200"/>
              <a:pPr/>
              <a:t>2</a:t>
            </a:fld>
            <a:endParaRPr lang="en-US" sz="1200"/>
          </a:p>
        </p:txBody>
      </p:sp>
      <p:sp>
        <p:nvSpPr>
          <p:cNvPr id="43011" name="Rectangle 2"/>
          <p:cNvSpPr>
            <a:spLocks noGrp="1" noRot="1" noChangeAspect="1" noChangeArrowheads="1" noTextEdit="1"/>
          </p:cNvSpPr>
          <p:nvPr>
            <p:ph type="sldImg"/>
          </p:nvPr>
        </p:nvSpPr>
        <p:spPr>
          <a:solidFill>
            <a:srgbClr val="FFFFFF"/>
          </a:solidFill>
          <a:ln/>
        </p:spPr>
      </p:sp>
      <p:sp>
        <p:nvSpPr>
          <p:cNvPr id="4301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endParaRPr lang="en-US" b="1"/>
          </a:p>
        </p:txBody>
      </p:sp>
    </p:spTree>
    <p:extLst>
      <p:ext uri="{BB962C8B-B14F-4D97-AF65-F5344CB8AC3E}">
        <p14:creationId xmlns:p14="http://schemas.microsoft.com/office/powerpoint/2010/main" val="456945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4A30D374-BE7F-214B-8BD1-68A5F2A20E85}" type="slidenum">
              <a:rPr lang="en-US" sz="1200"/>
              <a:pPr/>
              <a:t>38</a:t>
            </a:fld>
            <a:endParaRPr lang="en-US" sz="1200"/>
          </a:p>
        </p:txBody>
      </p:sp>
      <p:sp>
        <p:nvSpPr>
          <p:cNvPr id="63491" name="Rectangle 2"/>
          <p:cNvSpPr>
            <a:spLocks noGrp="1" noRot="1" noChangeAspect="1" noChangeArrowheads="1"/>
          </p:cNvSpPr>
          <p:nvPr>
            <p:ph type="sldImg"/>
          </p:nvPr>
        </p:nvSpPr>
        <p:spPr>
          <a:solidFill>
            <a:srgbClr val="FFFFFF"/>
          </a:solidFill>
          <a:ln/>
        </p:spPr>
      </p:sp>
      <p:sp>
        <p:nvSpPr>
          <p:cNvPr id="63492"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55508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B665F91-1C64-BB47-9C8E-DB766A418E64}" type="slidenum">
              <a:rPr lang="en-US" sz="1200"/>
              <a:pPr/>
              <a:t>39</a:t>
            </a:fld>
            <a:endParaRPr lang="en-US" sz="1200"/>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421504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54B4AC6B-FF58-0C4D-819D-BC0AAAC44875}" type="slidenum">
              <a:rPr lang="en-US" sz="1200"/>
              <a:pPr/>
              <a:t>40</a:t>
            </a:fld>
            <a:endParaRPr lang="en-US" sz="1200"/>
          </a:p>
        </p:txBody>
      </p:sp>
      <p:sp>
        <p:nvSpPr>
          <p:cNvPr id="76803" name="Rectangle 2"/>
          <p:cNvSpPr>
            <a:spLocks noGrp="1" noRot="1" noChangeAspect="1" noChangeArrowheads="1" noTextEdit="1"/>
          </p:cNvSpPr>
          <p:nvPr>
            <p:ph type="sldImg"/>
          </p:nvPr>
        </p:nvSpPr>
        <p:spPr>
          <a:solidFill>
            <a:srgbClr val="FFFFFF"/>
          </a:solidFill>
          <a:ln/>
        </p:spPr>
      </p:sp>
      <p:sp>
        <p:nvSpPr>
          <p:cNvPr id="76804"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endParaRPr lang="en-US" b="1"/>
          </a:p>
        </p:txBody>
      </p:sp>
    </p:spTree>
    <p:extLst>
      <p:ext uri="{BB962C8B-B14F-4D97-AF65-F5344CB8AC3E}">
        <p14:creationId xmlns:p14="http://schemas.microsoft.com/office/powerpoint/2010/main" val="3409293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90B9DB-95DF-3D4D-9AF4-A9C91315779D}" type="slidenum">
              <a:rPr lang="en-US"/>
              <a:pPr/>
              <a:t>43</a:t>
            </a:fld>
            <a:endParaRPr lang="en-US"/>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24057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B665F91-1C64-BB47-9C8E-DB766A418E64}" type="slidenum">
              <a:rPr lang="en-US" sz="1200"/>
              <a:pPr/>
              <a:t>3</a:t>
            </a:fld>
            <a:endParaRPr lang="en-US" sz="1200"/>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421504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749A87E-6FDE-884C-BFD7-F68A8A0A782E}" type="slidenum">
              <a:rPr lang="en-US" sz="1200"/>
              <a:pPr/>
              <a:t>4</a:t>
            </a:fld>
            <a:endParaRPr lang="en-US" sz="1200"/>
          </a:p>
        </p:txBody>
      </p:sp>
      <p:sp>
        <p:nvSpPr>
          <p:cNvPr id="43011" name="Rectangle 2"/>
          <p:cNvSpPr>
            <a:spLocks noGrp="1" noRot="1" noChangeAspect="1" noChangeArrowheads="1" noTextEdit="1"/>
          </p:cNvSpPr>
          <p:nvPr>
            <p:ph type="sldImg"/>
          </p:nvPr>
        </p:nvSpPr>
        <p:spPr>
          <a:solidFill>
            <a:srgbClr val="FFFFFF"/>
          </a:solidFill>
          <a:ln/>
        </p:spPr>
      </p:sp>
      <p:sp>
        <p:nvSpPr>
          <p:cNvPr id="43012"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endParaRPr lang="en-US" b="1"/>
          </a:p>
        </p:txBody>
      </p:sp>
    </p:spTree>
    <p:extLst>
      <p:ext uri="{BB962C8B-B14F-4D97-AF65-F5344CB8AC3E}">
        <p14:creationId xmlns:p14="http://schemas.microsoft.com/office/powerpoint/2010/main" val="456945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94F082E-8004-224A-A958-EFE1A703CD29}" type="slidenum">
              <a:rPr lang="en-US" sz="1200"/>
              <a:pPr/>
              <a:t>7</a:t>
            </a:fld>
            <a:endParaRPr lang="en-US" sz="1200"/>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42618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54B4AC6B-FF58-0C4D-819D-BC0AAAC44875}" type="slidenum">
              <a:rPr lang="en-US" sz="1200"/>
              <a:pPr/>
              <a:t>8</a:t>
            </a:fld>
            <a:endParaRPr lang="en-US" sz="1200"/>
          </a:p>
        </p:txBody>
      </p:sp>
      <p:sp>
        <p:nvSpPr>
          <p:cNvPr id="76803" name="Rectangle 2"/>
          <p:cNvSpPr>
            <a:spLocks noGrp="1" noRot="1" noChangeAspect="1" noChangeArrowheads="1" noTextEdit="1"/>
          </p:cNvSpPr>
          <p:nvPr>
            <p:ph type="sldImg"/>
          </p:nvPr>
        </p:nvSpPr>
        <p:spPr>
          <a:solidFill>
            <a:srgbClr val="FFFFFF"/>
          </a:solidFill>
          <a:ln/>
        </p:spPr>
      </p:sp>
      <p:sp>
        <p:nvSpPr>
          <p:cNvPr id="76804"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endParaRPr lang="en-US" b="1"/>
          </a:p>
        </p:txBody>
      </p:sp>
    </p:spTree>
    <p:extLst>
      <p:ext uri="{BB962C8B-B14F-4D97-AF65-F5344CB8AC3E}">
        <p14:creationId xmlns:p14="http://schemas.microsoft.com/office/powerpoint/2010/main" val="3409293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5E48D-AE3F-E101-9CFC-9A0E24A565CF}"/>
            </a:ext>
          </a:extLst>
        </p:cNvPr>
        <p:cNvGrpSpPr/>
        <p:nvPr/>
      </p:nvGrpSpPr>
      <p:grpSpPr>
        <a:xfrm>
          <a:off x="0" y="0"/>
          <a:ext cx="0" cy="0"/>
          <a:chOff x="0" y="0"/>
          <a:chExt cx="0" cy="0"/>
        </a:xfrm>
      </p:grpSpPr>
      <p:sp>
        <p:nvSpPr>
          <p:cNvPr id="63490" name="Rectangle 7">
            <a:extLst>
              <a:ext uri="{FF2B5EF4-FFF2-40B4-BE49-F238E27FC236}">
                <a16:creationId xmlns:a16="http://schemas.microsoft.com/office/drawing/2014/main" id="{3517FCDA-4321-AA5D-2AE2-637B0FC57971}"/>
              </a:ext>
            </a:extLst>
          </p:cNvPr>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4A30D374-BE7F-214B-8BD1-68A5F2A20E85}" type="slidenum">
              <a:rPr lang="en-US" sz="1200"/>
              <a:pPr/>
              <a:t>12</a:t>
            </a:fld>
            <a:endParaRPr lang="en-US" sz="1200"/>
          </a:p>
        </p:txBody>
      </p:sp>
      <p:sp>
        <p:nvSpPr>
          <p:cNvPr id="63491" name="Rectangle 2">
            <a:extLst>
              <a:ext uri="{FF2B5EF4-FFF2-40B4-BE49-F238E27FC236}">
                <a16:creationId xmlns:a16="http://schemas.microsoft.com/office/drawing/2014/main" id="{1A452693-666E-077C-A2BE-FE16079E69CE}"/>
              </a:ext>
            </a:extLst>
          </p:cNvPr>
          <p:cNvSpPr>
            <a:spLocks noGrp="1" noRot="1" noChangeAspect="1" noChangeArrowheads="1"/>
          </p:cNvSpPr>
          <p:nvPr>
            <p:ph type="sldImg"/>
          </p:nvPr>
        </p:nvSpPr>
        <p:spPr>
          <a:solidFill>
            <a:srgbClr val="FFFFFF"/>
          </a:solidFill>
          <a:ln/>
        </p:spPr>
      </p:sp>
      <p:sp>
        <p:nvSpPr>
          <p:cNvPr id="63492" name="Rectangle 3">
            <a:extLst>
              <a:ext uri="{FF2B5EF4-FFF2-40B4-BE49-F238E27FC236}">
                <a16:creationId xmlns:a16="http://schemas.microsoft.com/office/drawing/2014/main" id="{648A4DBA-C021-5C45-CDBD-09D1EDC6F92C}"/>
              </a:ext>
            </a:extLst>
          </p:cNvPr>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987173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C4118-8A9A-CA91-2833-F89C92A4ADED}"/>
            </a:ext>
          </a:extLst>
        </p:cNvPr>
        <p:cNvGrpSpPr/>
        <p:nvPr/>
      </p:nvGrpSpPr>
      <p:grpSpPr>
        <a:xfrm>
          <a:off x="0" y="0"/>
          <a:ext cx="0" cy="0"/>
          <a:chOff x="0" y="0"/>
          <a:chExt cx="0" cy="0"/>
        </a:xfrm>
      </p:grpSpPr>
      <p:sp>
        <p:nvSpPr>
          <p:cNvPr id="63490" name="Rectangle 7">
            <a:extLst>
              <a:ext uri="{FF2B5EF4-FFF2-40B4-BE49-F238E27FC236}">
                <a16:creationId xmlns:a16="http://schemas.microsoft.com/office/drawing/2014/main" id="{C076BC4E-3BBB-2B4E-703A-28253FFCC499}"/>
              </a:ext>
            </a:extLst>
          </p:cNvPr>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4A30D374-BE7F-214B-8BD1-68A5F2A20E85}" type="slidenum">
              <a:rPr lang="en-US" sz="1200"/>
              <a:pPr/>
              <a:t>13</a:t>
            </a:fld>
            <a:endParaRPr lang="en-US" sz="1200"/>
          </a:p>
        </p:txBody>
      </p:sp>
      <p:sp>
        <p:nvSpPr>
          <p:cNvPr id="63491" name="Rectangle 2">
            <a:extLst>
              <a:ext uri="{FF2B5EF4-FFF2-40B4-BE49-F238E27FC236}">
                <a16:creationId xmlns:a16="http://schemas.microsoft.com/office/drawing/2014/main" id="{471FE0DB-9919-420D-9051-3F4605C78A89}"/>
              </a:ext>
            </a:extLst>
          </p:cNvPr>
          <p:cNvSpPr>
            <a:spLocks noGrp="1" noRot="1" noChangeAspect="1" noChangeArrowheads="1"/>
          </p:cNvSpPr>
          <p:nvPr>
            <p:ph type="sldImg"/>
          </p:nvPr>
        </p:nvSpPr>
        <p:spPr>
          <a:solidFill>
            <a:srgbClr val="FFFFFF"/>
          </a:solidFill>
          <a:ln/>
        </p:spPr>
      </p:sp>
      <p:sp>
        <p:nvSpPr>
          <p:cNvPr id="63492" name="Rectangle 3">
            <a:extLst>
              <a:ext uri="{FF2B5EF4-FFF2-40B4-BE49-F238E27FC236}">
                <a16:creationId xmlns:a16="http://schemas.microsoft.com/office/drawing/2014/main" id="{EC6C0404-39F1-C56F-2527-EB313E75FF4E}"/>
              </a:ext>
            </a:extLst>
          </p:cNvPr>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994265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4A30D374-BE7F-214B-8BD1-68A5F2A20E85}" type="slidenum">
              <a:rPr lang="en-US" sz="1200"/>
              <a:pPr/>
              <a:t>14</a:t>
            </a:fld>
            <a:endParaRPr lang="en-US" sz="1200"/>
          </a:p>
        </p:txBody>
      </p:sp>
      <p:sp>
        <p:nvSpPr>
          <p:cNvPr id="63491" name="Rectangle 2"/>
          <p:cNvSpPr>
            <a:spLocks noGrp="1" noRot="1" noChangeAspect="1" noChangeArrowheads="1"/>
          </p:cNvSpPr>
          <p:nvPr>
            <p:ph type="sldImg"/>
          </p:nvPr>
        </p:nvSpPr>
        <p:spPr>
          <a:solidFill>
            <a:srgbClr val="FFFFFF"/>
          </a:solidFill>
          <a:ln/>
        </p:spPr>
      </p:sp>
      <p:sp>
        <p:nvSpPr>
          <p:cNvPr id="63492"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94904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EB5938-AE8D-464E-8D60-0FD37F33F667}" type="slidenum">
              <a:rPr lang="en-US"/>
              <a:pPr/>
              <a:t>36</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8135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3834-F7FF-2E4C-A883-120FCDDBBB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86C54E-4EE3-2241-9FC5-28CF4BBA9D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02093A-6AC7-AE4F-8A51-4F2687EDC800}"/>
              </a:ext>
            </a:extLst>
          </p:cNvPr>
          <p:cNvSpPr>
            <a:spLocks noGrp="1"/>
          </p:cNvSpPr>
          <p:nvPr>
            <p:ph type="dt" sz="half" idx="10"/>
          </p:nvPr>
        </p:nvSpPr>
        <p:spPr/>
        <p:txBody>
          <a:bodyPr/>
          <a:lstStyle/>
          <a:p>
            <a:fld id="{A3EC879D-4B78-914D-825E-2AE860A3DC15}" type="datetimeFigureOut">
              <a:rPr lang="en-US" smtClean="0"/>
              <a:t>10/28/25</a:t>
            </a:fld>
            <a:endParaRPr lang="en-US"/>
          </a:p>
        </p:txBody>
      </p:sp>
      <p:sp>
        <p:nvSpPr>
          <p:cNvPr id="5" name="Footer Placeholder 4">
            <a:extLst>
              <a:ext uri="{FF2B5EF4-FFF2-40B4-BE49-F238E27FC236}">
                <a16:creationId xmlns:a16="http://schemas.microsoft.com/office/drawing/2014/main" id="{B48246B4-F130-6D44-8C33-5B2E85AD2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9807B-68F0-8040-9D00-477FC59BCF0B}"/>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241140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DE9A-F035-4748-9061-7B7440D0D0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514E6B-138F-C445-B20F-1F07AE75F6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227A9-975B-C940-8B87-4EA3901A2BA0}"/>
              </a:ext>
            </a:extLst>
          </p:cNvPr>
          <p:cNvSpPr>
            <a:spLocks noGrp="1"/>
          </p:cNvSpPr>
          <p:nvPr>
            <p:ph type="dt" sz="half" idx="10"/>
          </p:nvPr>
        </p:nvSpPr>
        <p:spPr/>
        <p:txBody>
          <a:bodyPr/>
          <a:lstStyle/>
          <a:p>
            <a:fld id="{A3EC879D-4B78-914D-825E-2AE860A3DC15}" type="datetimeFigureOut">
              <a:rPr lang="en-US" smtClean="0"/>
              <a:t>10/28/25</a:t>
            </a:fld>
            <a:endParaRPr lang="en-US"/>
          </a:p>
        </p:txBody>
      </p:sp>
      <p:sp>
        <p:nvSpPr>
          <p:cNvPr id="5" name="Footer Placeholder 4">
            <a:extLst>
              <a:ext uri="{FF2B5EF4-FFF2-40B4-BE49-F238E27FC236}">
                <a16:creationId xmlns:a16="http://schemas.microsoft.com/office/drawing/2014/main" id="{5A1E6835-7D10-C443-8607-D257C7078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492D7-C83A-C24D-8BB9-EDD70163E9B3}"/>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2083785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B634BC-FFF6-924A-982F-CF0606B2ED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05653-FD61-5C48-B177-BBE257F76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8617-8F4A-814C-8E4F-E14AFA3E5435}"/>
              </a:ext>
            </a:extLst>
          </p:cNvPr>
          <p:cNvSpPr>
            <a:spLocks noGrp="1"/>
          </p:cNvSpPr>
          <p:nvPr>
            <p:ph type="dt" sz="half" idx="10"/>
          </p:nvPr>
        </p:nvSpPr>
        <p:spPr/>
        <p:txBody>
          <a:bodyPr/>
          <a:lstStyle/>
          <a:p>
            <a:fld id="{A3EC879D-4B78-914D-825E-2AE860A3DC15}" type="datetimeFigureOut">
              <a:rPr lang="en-US" smtClean="0"/>
              <a:t>10/28/25</a:t>
            </a:fld>
            <a:endParaRPr lang="en-US"/>
          </a:p>
        </p:txBody>
      </p:sp>
      <p:sp>
        <p:nvSpPr>
          <p:cNvPr id="5" name="Footer Placeholder 4">
            <a:extLst>
              <a:ext uri="{FF2B5EF4-FFF2-40B4-BE49-F238E27FC236}">
                <a16:creationId xmlns:a16="http://schemas.microsoft.com/office/drawing/2014/main" id="{A14B0428-C225-B246-8986-037C08E12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A5F5-DA52-BA45-80C0-6C8B59631C66}"/>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2732888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09600" y="6245225"/>
            <a:ext cx="2844800" cy="476250"/>
          </a:xfrm>
        </p:spPr>
        <p:txBody>
          <a:bodyPr/>
          <a:lstStyle>
            <a:lvl1pPr>
              <a:defRPr/>
            </a:lvl1pPr>
          </a:lstStyle>
          <a:p>
            <a:endParaRPr lang="en-US"/>
          </a:p>
        </p:txBody>
      </p:sp>
      <p:sp>
        <p:nvSpPr>
          <p:cNvPr id="4" name="Footer Placeholder 3"/>
          <p:cNvSpPr>
            <a:spLocks noGrp="1"/>
          </p:cNvSpPr>
          <p:nvPr>
            <p:ph type="ftr" sz="quarter" idx="11"/>
          </p:nvPr>
        </p:nvSpPr>
        <p:spPr>
          <a:xfrm>
            <a:off x="4165600" y="6245225"/>
            <a:ext cx="3860800" cy="476250"/>
          </a:xfrm>
        </p:spPr>
        <p:txBody>
          <a:bodyPr/>
          <a:lstStyle>
            <a:lvl1pPr>
              <a:defRPr/>
            </a:lvl1pPr>
          </a:lstStyle>
          <a:p>
            <a:endParaRPr lang="en-US"/>
          </a:p>
        </p:txBody>
      </p:sp>
      <p:sp>
        <p:nvSpPr>
          <p:cNvPr id="5" name="Slide Number Placeholder 4"/>
          <p:cNvSpPr>
            <a:spLocks noGrp="1"/>
          </p:cNvSpPr>
          <p:nvPr>
            <p:ph type="sldNum" sz="quarter" idx="12"/>
          </p:nvPr>
        </p:nvSpPr>
        <p:spPr>
          <a:xfrm>
            <a:off x="8737600" y="6245225"/>
            <a:ext cx="2844800" cy="476250"/>
          </a:xfrm>
        </p:spPr>
        <p:txBody>
          <a:bodyPr/>
          <a:lstStyle>
            <a:lvl1pPr>
              <a:defRPr smtClean="0"/>
            </a:lvl1pPr>
          </a:lstStyle>
          <a:p>
            <a:fld id="{F2710750-C198-1B44-A3C9-B484279B02D8}" type="slidenum">
              <a:rPr lang="en-US"/>
              <a:pPr/>
              <a:t>‹#›</a:t>
            </a:fld>
            <a:endParaRPr lang="en-US"/>
          </a:p>
        </p:txBody>
      </p:sp>
    </p:spTree>
    <p:extLst>
      <p:ext uri="{BB962C8B-B14F-4D97-AF65-F5344CB8AC3E}">
        <p14:creationId xmlns:p14="http://schemas.microsoft.com/office/powerpoint/2010/main" val="155422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922C1-28DA-1D41-AD4D-853BAB584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2741F-D339-1249-A20E-CC80858608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DE4BE2-9873-0341-B1F6-4B3CF0E2900D}"/>
              </a:ext>
            </a:extLst>
          </p:cNvPr>
          <p:cNvSpPr>
            <a:spLocks noGrp="1"/>
          </p:cNvSpPr>
          <p:nvPr>
            <p:ph type="dt" sz="half" idx="10"/>
          </p:nvPr>
        </p:nvSpPr>
        <p:spPr/>
        <p:txBody>
          <a:bodyPr/>
          <a:lstStyle/>
          <a:p>
            <a:fld id="{A3EC879D-4B78-914D-825E-2AE860A3DC15}" type="datetimeFigureOut">
              <a:rPr lang="en-US" smtClean="0"/>
              <a:t>10/28/25</a:t>
            </a:fld>
            <a:endParaRPr lang="en-US"/>
          </a:p>
        </p:txBody>
      </p:sp>
      <p:sp>
        <p:nvSpPr>
          <p:cNvPr id="5" name="Footer Placeholder 4">
            <a:extLst>
              <a:ext uri="{FF2B5EF4-FFF2-40B4-BE49-F238E27FC236}">
                <a16:creationId xmlns:a16="http://schemas.microsoft.com/office/drawing/2014/main" id="{176CEE15-644E-9A41-BB03-699CC648A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C4ECC-5E28-F049-B29D-590105ADF6B2}"/>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2988711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CA328-6D61-E547-9BC5-C0835999CD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8826D-BA29-3042-B036-6F5D4EAC02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DAC4C3-2A52-894B-A982-29E3B508D261}"/>
              </a:ext>
            </a:extLst>
          </p:cNvPr>
          <p:cNvSpPr>
            <a:spLocks noGrp="1"/>
          </p:cNvSpPr>
          <p:nvPr>
            <p:ph type="dt" sz="half" idx="10"/>
          </p:nvPr>
        </p:nvSpPr>
        <p:spPr/>
        <p:txBody>
          <a:bodyPr/>
          <a:lstStyle/>
          <a:p>
            <a:fld id="{A3EC879D-4B78-914D-825E-2AE860A3DC15}" type="datetimeFigureOut">
              <a:rPr lang="en-US" smtClean="0"/>
              <a:t>10/28/25</a:t>
            </a:fld>
            <a:endParaRPr lang="en-US"/>
          </a:p>
        </p:txBody>
      </p:sp>
      <p:sp>
        <p:nvSpPr>
          <p:cNvPr id="5" name="Footer Placeholder 4">
            <a:extLst>
              <a:ext uri="{FF2B5EF4-FFF2-40B4-BE49-F238E27FC236}">
                <a16:creationId xmlns:a16="http://schemas.microsoft.com/office/drawing/2014/main" id="{4D73AE5A-9491-4742-8E5E-E40EAFC3A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52AF-589B-CA43-83B4-A79E600F53B9}"/>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981389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6E62-ABBE-2F44-8D28-6B56F7592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DD2FE8-1E67-6246-84A4-14BFA3F795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99A6BA-F50F-974B-A3BD-206A12BD7C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43C505-B622-DD42-9FC5-5A58FA43DBFA}"/>
              </a:ext>
            </a:extLst>
          </p:cNvPr>
          <p:cNvSpPr>
            <a:spLocks noGrp="1"/>
          </p:cNvSpPr>
          <p:nvPr>
            <p:ph type="dt" sz="half" idx="10"/>
          </p:nvPr>
        </p:nvSpPr>
        <p:spPr/>
        <p:txBody>
          <a:bodyPr/>
          <a:lstStyle/>
          <a:p>
            <a:fld id="{A3EC879D-4B78-914D-825E-2AE860A3DC15}" type="datetimeFigureOut">
              <a:rPr lang="en-US" smtClean="0"/>
              <a:t>10/28/25</a:t>
            </a:fld>
            <a:endParaRPr lang="en-US"/>
          </a:p>
        </p:txBody>
      </p:sp>
      <p:sp>
        <p:nvSpPr>
          <p:cNvPr id="6" name="Footer Placeholder 5">
            <a:extLst>
              <a:ext uri="{FF2B5EF4-FFF2-40B4-BE49-F238E27FC236}">
                <a16:creationId xmlns:a16="http://schemas.microsoft.com/office/drawing/2014/main" id="{D69879D9-9E6C-7342-BF83-B91BD36FE7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5EDCF-DC60-234A-8C80-21BDF2284695}"/>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631667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7763C-9605-CE45-8554-E6ACE1D3B9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5751FB-C009-374D-8463-591EFBABA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DC6BC5-3F63-3F4C-8256-34D71690C6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0E4F67-F18E-274C-9F9B-208708FDA4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276A59-C65F-C249-883A-D6EAC1DEC0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6E925F-C62E-674F-A416-48DF75AD85A8}"/>
              </a:ext>
            </a:extLst>
          </p:cNvPr>
          <p:cNvSpPr>
            <a:spLocks noGrp="1"/>
          </p:cNvSpPr>
          <p:nvPr>
            <p:ph type="dt" sz="half" idx="10"/>
          </p:nvPr>
        </p:nvSpPr>
        <p:spPr/>
        <p:txBody>
          <a:bodyPr/>
          <a:lstStyle/>
          <a:p>
            <a:fld id="{A3EC879D-4B78-914D-825E-2AE860A3DC15}" type="datetimeFigureOut">
              <a:rPr lang="en-US" smtClean="0"/>
              <a:t>10/28/25</a:t>
            </a:fld>
            <a:endParaRPr lang="en-US"/>
          </a:p>
        </p:txBody>
      </p:sp>
      <p:sp>
        <p:nvSpPr>
          <p:cNvPr id="8" name="Footer Placeholder 7">
            <a:extLst>
              <a:ext uri="{FF2B5EF4-FFF2-40B4-BE49-F238E27FC236}">
                <a16:creationId xmlns:a16="http://schemas.microsoft.com/office/drawing/2014/main" id="{1C18103A-6D1B-1348-8B6C-4FD3AF90B5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232885-D83C-4049-8B72-2373F65CA26C}"/>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186583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4C0D-C096-004C-BE69-8B5EBEB410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D343F6-1820-0F4B-B128-0725BCC2843D}"/>
              </a:ext>
            </a:extLst>
          </p:cNvPr>
          <p:cNvSpPr>
            <a:spLocks noGrp="1"/>
          </p:cNvSpPr>
          <p:nvPr>
            <p:ph type="dt" sz="half" idx="10"/>
          </p:nvPr>
        </p:nvSpPr>
        <p:spPr/>
        <p:txBody>
          <a:bodyPr/>
          <a:lstStyle/>
          <a:p>
            <a:fld id="{A3EC879D-4B78-914D-825E-2AE860A3DC15}" type="datetimeFigureOut">
              <a:rPr lang="en-US" smtClean="0"/>
              <a:t>10/28/25</a:t>
            </a:fld>
            <a:endParaRPr lang="en-US"/>
          </a:p>
        </p:txBody>
      </p:sp>
      <p:sp>
        <p:nvSpPr>
          <p:cNvPr id="4" name="Footer Placeholder 3">
            <a:extLst>
              <a:ext uri="{FF2B5EF4-FFF2-40B4-BE49-F238E27FC236}">
                <a16:creationId xmlns:a16="http://schemas.microsoft.com/office/drawing/2014/main" id="{595EC23C-E8D7-8C41-90F5-B6C3B5323C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8F4445-16F5-6646-8898-BDFD99247ED9}"/>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1842259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5182DE-16FE-7847-BD5C-4C770092B501}"/>
              </a:ext>
            </a:extLst>
          </p:cNvPr>
          <p:cNvSpPr>
            <a:spLocks noGrp="1"/>
          </p:cNvSpPr>
          <p:nvPr>
            <p:ph type="dt" sz="half" idx="10"/>
          </p:nvPr>
        </p:nvSpPr>
        <p:spPr/>
        <p:txBody>
          <a:bodyPr/>
          <a:lstStyle/>
          <a:p>
            <a:fld id="{A3EC879D-4B78-914D-825E-2AE860A3DC15}" type="datetimeFigureOut">
              <a:rPr lang="en-US" smtClean="0"/>
              <a:t>10/28/25</a:t>
            </a:fld>
            <a:endParaRPr lang="en-US"/>
          </a:p>
        </p:txBody>
      </p:sp>
      <p:sp>
        <p:nvSpPr>
          <p:cNvPr id="3" name="Footer Placeholder 2">
            <a:extLst>
              <a:ext uri="{FF2B5EF4-FFF2-40B4-BE49-F238E27FC236}">
                <a16:creationId xmlns:a16="http://schemas.microsoft.com/office/drawing/2014/main" id="{43903FD2-3FF9-5540-9B76-C4AF64F197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087DE-6B43-D246-8944-2A60D5F48220}"/>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1770962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75F68-A65E-E844-AD51-01B4D70098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54A744-668A-274E-AA0E-B2D38CD353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FD1869-2369-9441-83ED-1DC602DF27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A0D7D7-9FF6-1940-A235-963088EA55FE}"/>
              </a:ext>
            </a:extLst>
          </p:cNvPr>
          <p:cNvSpPr>
            <a:spLocks noGrp="1"/>
          </p:cNvSpPr>
          <p:nvPr>
            <p:ph type="dt" sz="half" idx="10"/>
          </p:nvPr>
        </p:nvSpPr>
        <p:spPr/>
        <p:txBody>
          <a:bodyPr/>
          <a:lstStyle/>
          <a:p>
            <a:fld id="{A3EC879D-4B78-914D-825E-2AE860A3DC15}" type="datetimeFigureOut">
              <a:rPr lang="en-US" smtClean="0"/>
              <a:t>10/28/25</a:t>
            </a:fld>
            <a:endParaRPr lang="en-US"/>
          </a:p>
        </p:txBody>
      </p:sp>
      <p:sp>
        <p:nvSpPr>
          <p:cNvPr id="6" name="Footer Placeholder 5">
            <a:extLst>
              <a:ext uri="{FF2B5EF4-FFF2-40B4-BE49-F238E27FC236}">
                <a16:creationId xmlns:a16="http://schemas.microsoft.com/office/drawing/2014/main" id="{FFE40009-728E-0346-AF7C-C6276C6569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273A5-5056-9F43-8AE6-3EFC6E727D88}"/>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3899245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5DFB-F380-5845-85EC-5350C3404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17D28C-8DC4-D843-8CF4-4DE58F0AFB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57E6D2-0120-4443-AED9-40723F777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AD5F1-217D-1949-B92C-F93F02636255}"/>
              </a:ext>
            </a:extLst>
          </p:cNvPr>
          <p:cNvSpPr>
            <a:spLocks noGrp="1"/>
          </p:cNvSpPr>
          <p:nvPr>
            <p:ph type="dt" sz="half" idx="10"/>
          </p:nvPr>
        </p:nvSpPr>
        <p:spPr/>
        <p:txBody>
          <a:bodyPr/>
          <a:lstStyle/>
          <a:p>
            <a:fld id="{A3EC879D-4B78-914D-825E-2AE860A3DC15}" type="datetimeFigureOut">
              <a:rPr lang="en-US" smtClean="0"/>
              <a:t>10/28/25</a:t>
            </a:fld>
            <a:endParaRPr lang="en-US"/>
          </a:p>
        </p:txBody>
      </p:sp>
      <p:sp>
        <p:nvSpPr>
          <p:cNvPr id="6" name="Footer Placeholder 5">
            <a:extLst>
              <a:ext uri="{FF2B5EF4-FFF2-40B4-BE49-F238E27FC236}">
                <a16:creationId xmlns:a16="http://schemas.microsoft.com/office/drawing/2014/main" id="{5685F2A1-107B-EB47-BAA3-9DEE4FEC7C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6DE18-C201-EB49-8918-DA699E08CD55}"/>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87915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B38564-75BC-3C42-80D7-165A053000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F68D80-3C45-7F4F-95B8-DCE3D7375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C4E76-FBAC-C44E-BAEB-D0ACB4839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C879D-4B78-914D-825E-2AE860A3DC15}" type="datetimeFigureOut">
              <a:rPr lang="en-US" smtClean="0"/>
              <a:t>10/28/25</a:t>
            </a:fld>
            <a:endParaRPr lang="en-US"/>
          </a:p>
        </p:txBody>
      </p:sp>
      <p:sp>
        <p:nvSpPr>
          <p:cNvPr id="5" name="Footer Placeholder 4">
            <a:extLst>
              <a:ext uri="{FF2B5EF4-FFF2-40B4-BE49-F238E27FC236}">
                <a16:creationId xmlns:a16="http://schemas.microsoft.com/office/drawing/2014/main" id="{19DC74AD-40A1-CD4A-B2BB-11B72410D0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CA710C-554D-C54A-9932-9E4A3FFB94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A65A6-C204-D94A-9215-DC9814A10BF3}" type="slidenum">
              <a:rPr lang="en-US" smtClean="0"/>
              <a:t>‹#›</a:t>
            </a:fld>
            <a:endParaRPr lang="en-US"/>
          </a:p>
        </p:txBody>
      </p:sp>
    </p:spTree>
    <p:extLst>
      <p:ext uri="{BB962C8B-B14F-4D97-AF65-F5344CB8AC3E}">
        <p14:creationId xmlns:p14="http://schemas.microsoft.com/office/powerpoint/2010/main" val="1788779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8DF9D-9A74-0F4C-A8BF-F42BADDAFE92}"/>
              </a:ext>
            </a:extLst>
          </p:cNvPr>
          <p:cNvSpPr>
            <a:spLocks noGrp="1"/>
          </p:cNvSpPr>
          <p:nvPr>
            <p:ph type="ctrTitle"/>
          </p:nvPr>
        </p:nvSpPr>
        <p:spPr>
          <a:xfrm>
            <a:off x="1524000" y="2906722"/>
            <a:ext cx="9144000" cy="1044555"/>
          </a:xfrm>
        </p:spPr>
        <p:txBody>
          <a:bodyPr>
            <a:normAutofit/>
          </a:bodyPr>
          <a:lstStyle/>
          <a:p>
            <a:r>
              <a:rPr lang="en-US" dirty="0">
                <a:solidFill>
                  <a:srgbClr val="FF0000"/>
                </a:solidFill>
              </a:rPr>
              <a:t>Dada</a:t>
            </a:r>
          </a:p>
        </p:txBody>
      </p:sp>
      <p:sp>
        <p:nvSpPr>
          <p:cNvPr id="3" name="Subtitle 2">
            <a:extLst>
              <a:ext uri="{FF2B5EF4-FFF2-40B4-BE49-F238E27FC236}">
                <a16:creationId xmlns:a16="http://schemas.microsoft.com/office/drawing/2014/main" id="{DAC97282-6409-A548-AA2B-BCB61856146B}"/>
              </a:ext>
            </a:extLst>
          </p:cNvPr>
          <p:cNvSpPr>
            <a:spLocks noGrp="1"/>
          </p:cNvSpPr>
          <p:nvPr>
            <p:ph type="subTitle" idx="1"/>
          </p:nvPr>
        </p:nvSpPr>
        <p:spPr>
          <a:xfrm>
            <a:off x="1524000" y="4492992"/>
            <a:ext cx="9144000" cy="1655762"/>
          </a:xfrm>
        </p:spPr>
        <p:txBody>
          <a:bodyPr/>
          <a:lstStyle/>
          <a:p>
            <a:r>
              <a:rPr lang="en-US" dirty="0">
                <a:solidFill>
                  <a:schemeClr val="bg1"/>
                </a:solidFill>
              </a:rPr>
              <a:t>Professor Angelina Lucento</a:t>
            </a:r>
          </a:p>
          <a:p>
            <a:r>
              <a:rPr lang="en-US" dirty="0">
                <a:solidFill>
                  <a:schemeClr val="bg1"/>
                </a:solidFill>
              </a:rPr>
              <a:t>Duke University</a:t>
            </a:r>
          </a:p>
          <a:p>
            <a:r>
              <a:rPr lang="en-US">
                <a:solidFill>
                  <a:schemeClr val="bg1"/>
                </a:solidFill>
              </a:rPr>
              <a:t>27 October 2025</a:t>
            </a:r>
            <a:endParaRPr lang="en-US" dirty="0">
              <a:solidFill>
                <a:schemeClr val="bg1"/>
              </a:solidFill>
            </a:endParaRPr>
          </a:p>
        </p:txBody>
      </p:sp>
    </p:spTree>
    <p:extLst>
      <p:ext uri="{BB962C8B-B14F-4D97-AF65-F5344CB8AC3E}">
        <p14:creationId xmlns:p14="http://schemas.microsoft.com/office/powerpoint/2010/main" val="249236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art piece with black and red rectangles&#10;&#10;Description automatically generated">
            <a:extLst>
              <a:ext uri="{FF2B5EF4-FFF2-40B4-BE49-F238E27FC236}">
                <a16:creationId xmlns:a16="http://schemas.microsoft.com/office/drawing/2014/main" id="{E3167D03-15DB-D843-9A3E-6017EC82C3D2}"/>
              </a:ext>
            </a:extLst>
          </p:cNvPr>
          <p:cNvPicPr>
            <a:picLocks noChangeAspect="1"/>
          </p:cNvPicPr>
          <p:nvPr/>
        </p:nvPicPr>
        <p:blipFill>
          <a:blip r:embed="rId2"/>
          <a:stretch>
            <a:fillRect/>
          </a:stretch>
        </p:blipFill>
        <p:spPr>
          <a:xfrm>
            <a:off x="0" y="0"/>
            <a:ext cx="5233687" cy="6815965"/>
          </a:xfrm>
          <a:prstGeom prst="rect">
            <a:avLst/>
          </a:prstGeom>
        </p:spPr>
      </p:pic>
      <p:pic>
        <p:nvPicPr>
          <p:cNvPr id="4" name="Picture 4" descr="malevich">
            <a:extLst>
              <a:ext uri="{FF2B5EF4-FFF2-40B4-BE49-F238E27FC236}">
                <a16:creationId xmlns:a16="http://schemas.microsoft.com/office/drawing/2014/main" id="{3E275AD3-9C6B-904D-A145-CD40E2C26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132064" y="10107"/>
            <a:ext cx="4059936" cy="6837786"/>
          </a:xfrm>
          <a:prstGeom prst="rect">
            <a:avLst/>
          </a:prstGeom>
          <a:noFill/>
        </p:spPr>
      </p:pic>
    </p:spTree>
    <p:extLst>
      <p:ext uri="{BB962C8B-B14F-4D97-AF65-F5344CB8AC3E}">
        <p14:creationId xmlns:p14="http://schemas.microsoft.com/office/powerpoint/2010/main" val="68195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CC5898-AE8D-4C42-8947-76FF4A385FBA}"/>
              </a:ext>
            </a:extLst>
          </p:cNvPr>
          <p:cNvSpPr txBox="1"/>
          <p:nvPr/>
        </p:nvSpPr>
        <p:spPr>
          <a:xfrm>
            <a:off x="1800726" y="2782669"/>
            <a:ext cx="8590547" cy="646331"/>
          </a:xfrm>
          <a:prstGeom prst="rect">
            <a:avLst/>
          </a:prstGeom>
          <a:noFill/>
        </p:spPr>
        <p:txBody>
          <a:bodyPr wrap="square" rtlCol="0">
            <a:spAutoFit/>
          </a:bodyPr>
          <a:lstStyle/>
          <a:p>
            <a:pPr algn="ctr"/>
            <a:r>
              <a:rPr lang="en-US" sz="3600" b="0" i="0" dirty="0">
                <a:solidFill>
                  <a:srgbClr val="0070C0"/>
                </a:solidFill>
                <a:effectLst/>
                <a:latin typeface="Calibri" panose="020F0502020204030204" pitchFamily="34" charset="0"/>
                <a:cs typeface="Calibri" panose="020F0502020204030204" pitchFamily="34" charset="0"/>
              </a:rPr>
              <a:t>De S</a:t>
            </a:r>
            <a:r>
              <a:rPr lang="en-US" sz="3600" dirty="0">
                <a:solidFill>
                  <a:srgbClr val="0070C0"/>
                </a:solidFill>
                <a:latin typeface="Calibri" panose="020F0502020204030204" pitchFamily="34" charset="0"/>
                <a:cs typeface="Calibri" panose="020F0502020204030204" pitchFamily="34" charset="0"/>
              </a:rPr>
              <a:t>tijl (The Style)</a:t>
            </a:r>
            <a:endParaRPr lang="en-US" sz="3600" b="0" i="0" dirty="0">
              <a:solidFill>
                <a:srgbClr val="0070C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7340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4A91C-D1DD-CDD7-E902-6D57353F3D2B}"/>
            </a:ext>
          </a:extLst>
        </p:cNvPr>
        <p:cNvGrpSpPr/>
        <p:nvPr/>
      </p:nvGrpSpPr>
      <p:grpSpPr>
        <a:xfrm>
          <a:off x="0" y="0"/>
          <a:ext cx="0" cy="0"/>
          <a:chOff x="0" y="0"/>
          <a:chExt cx="0" cy="0"/>
        </a:xfrm>
      </p:grpSpPr>
      <p:sp>
        <p:nvSpPr>
          <p:cNvPr id="62466" name="Rectangle 2">
            <a:extLst>
              <a:ext uri="{FF2B5EF4-FFF2-40B4-BE49-F238E27FC236}">
                <a16:creationId xmlns:a16="http://schemas.microsoft.com/office/drawing/2014/main" id="{0D06D79B-4326-347C-4A5D-4726DE4ABDD4}"/>
              </a:ext>
            </a:extLst>
          </p:cNvPr>
          <p:cNvSpPr>
            <a:spLocks noGrp="1" noChangeArrowheads="1"/>
          </p:cNvSpPr>
          <p:nvPr>
            <p:ph type="title"/>
          </p:nvPr>
        </p:nvSpPr>
        <p:spPr/>
        <p:txBody>
          <a:bodyPr/>
          <a:lstStyle/>
          <a:p>
            <a:pPr eaLnBrk="1" hangingPunct="1"/>
            <a:r>
              <a:rPr lang="en-US" sz="1200" b="1">
                <a:latin typeface="Times" charset="0"/>
                <a:ea typeface="ＭＳ Ｐゴシック" charset="0"/>
                <a:cs typeface="ＭＳ Ｐゴシック" charset="0"/>
              </a:rPr>
              <a:t>Malevich, An Englishman in Moscow, 1913-14</a:t>
            </a:r>
            <a:r>
              <a:rPr lang="en-US" sz="1200">
                <a:latin typeface="Arial" charset="0"/>
                <a:ea typeface="ＭＳ Ｐゴシック" charset="0"/>
                <a:cs typeface="ＭＳ Ｐゴシック" charset="0"/>
              </a:rPr>
              <a:t>; the poet Aleksei Kruchenykh, book Slovo kak takovoe (The Word </a:t>
            </a:r>
            <a:br>
              <a:rPr lang="en-US" sz="1200">
                <a:latin typeface="Arial" charset="0"/>
                <a:ea typeface="ＭＳ Ｐゴシック" charset="0"/>
                <a:cs typeface="ＭＳ Ｐゴシック" charset="0"/>
              </a:rPr>
            </a:br>
            <a:r>
              <a:rPr lang="en-US" sz="1200">
                <a:latin typeface="Arial" charset="0"/>
                <a:ea typeface="ＭＳ Ｐゴシック" charset="0"/>
                <a:cs typeface="ＭＳ Ｐゴシック" charset="0"/>
              </a:rPr>
              <a:t>as</a:t>
            </a:r>
            <a:br>
              <a:rPr lang="en-US" sz="1200">
                <a:latin typeface="Arial" charset="0"/>
                <a:ea typeface="ＭＳ Ｐゴシック" charset="0"/>
                <a:cs typeface="ＭＳ Ｐゴシック" charset="0"/>
              </a:rPr>
            </a:br>
            <a:r>
              <a:rPr lang="en-US" sz="1200">
                <a:latin typeface="Arial" charset="0"/>
                <a:ea typeface="ＭＳ Ｐゴシック" charset="0"/>
                <a:cs typeface="ＭＳ Ｐゴシック" charset="0"/>
              </a:rPr>
              <a:t> Such), 1913, cover by Malevich; photo of Kruchenykh</a:t>
            </a:r>
            <a:endParaRPr lang="en-US">
              <a:latin typeface="Arial" charset="0"/>
              <a:ea typeface="ＭＳ Ｐゴシック" charset="0"/>
              <a:cs typeface="ＭＳ Ｐゴシック" charset="0"/>
            </a:endParaRPr>
          </a:p>
        </p:txBody>
      </p:sp>
      <p:pic>
        <p:nvPicPr>
          <p:cNvPr id="4" name="Picture 3" descr="A map of the netherlands&#10;&#10;AI-generated content may be incorrect.">
            <a:extLst>
              <a:ext uri="{FF2B5EF4-FFF2-40B4-BE49-F238E27FC236}">
                <a16:creationId xmlns:a16="http://schemas.microsoft.com/office/drawing/2014/main" id="{9ADDCCB4-441C-DABF-FF3D-C26ECD6CACBC}"/>
              </a:ext>
            </a:extLst>
          </p:cNvPr>
          <p:cNvPicPr>
            <a:picLocks noChangeAspect="1"/>
          </p:cNvPicPr>
          <p:nvPr/>
        </p:nvPicPr>
        <p:blipFill>
          <a:blip r:embed="rId3"/>
          <a:stretch>
            <a:fillRect/>
          </a:stretch>
        </p:blipFill>
        <p:spPr>
          <a:xfrm>
            <a:off x="3213696" y="0"/>
            <a:ext cx="6019252" cy="6858000"/>
          </a:xfrm>
          <a:prstGeom prst="rect">
            <a:avLst/>
          </a:prstGeom>
        </p:spPr>
      </p:pic>
    </p:spTree>
    <p:extLst>
      <p:ext uri="{BB962C8B-B14F-4D97-AF65-F5344CB8AC3E}">
        <p14:creationId xmlns:p14="http://schemas.microsoft.com/office/powerpoint/2010/main" val="2792668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CB7EB-8E37-55E4-AC36-BD385378756F}"/>
            </a:ext>
          </a:extLst>
        </p:cNvPr>
        <p:cNvGrpSpPr/>
        <p:nvPr/>
      </p:nvGrpSpPr>
      <p:grpSpPr>
        <a:xfrm>
          <a:off x="0" y="0"/>
          <a:ext cx="0" cy="0"/>
          <a:chOff x="0" y="0"/>
          <a:chExt cx="0" cy="0"/>
        </a:xfrm>
      </p:grpSpPr>
      <p:sp>
        <p:nvSpPr>
          <p:cNvPr id="62471" name="Rectangle 5">
            <a:extLst>
              <a:ext uri="{FF2B5EF4-FFF2-40B4-BE49-F238E27FC236}">
                <a16:creationId xmlns:a16="http://schemas.microsoft.com/office/drawing/2014/main" id="{5690F0B3-59E1-433C-2786-B95E452A7BBE}"/>
              </a:ext>
            </a:extLst>
          </p:cNvPr>
          <p:cNvSpPr>
            <a:spLocks noChangeArrowheads="1"/>
          </p:cNvSpPr>
          <p:nvPr/>
        </p:nvSpPr>
        <p:spPr bwMode="auto">
          <a:xfrm>
            <a:off x="6288410" y="5680684"/>
            <a:ext cx="51816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i="1" dirty="0">
                <a:solidFill>
                  <a:schemeClr val="bg1"/>
                </a:solidFill>
              </a:rPr>
              <a:t>De Stijl</a:t>
            </a:r>
          </a:p>
          <a:p>
            <a:pPr algn="ctr"/>
            <a:r>
              <a:rPr lang="en-US" sz="2000" dirty="0">
                <a:solidFill>
                  <a:schemeClr val="bg1"/>
                </a:solidFill>
              </a:rPr>
              <a:t>Monthly Magazine</a:t>
            </a:r>
          </a:p>
          <a:p>
            <a:pPr algn="ctr"/>
            <a:r>
              <a:rPr lang="en-US" sz="2000" dirty="0">
                <a:solidFill>
                  <a:schemeClr val="bg1"/>
                </a:solidFill>
              </a:rPr>
              <a:t>Issue No. 1, 1917</a:t>
            </a:r>
          </a:p>
        </p:txBody>
      </p:sp>
      <p:pic>
        <p:nvPicPr>
          <p:cNvPr id="4" name="Picture 3">
            <a:extLst>
              <a:ext uri="{FF2B5EF4-FFF2-40B4-BE49-F238E27FC236}">
                <a16:creationId xmlns:a16="http://schemas.microsoft.com/office/drawing/2014/main" id="{1BFDCD64-3C08-AD5F-0CA3-C0969ECF94F7}"/>
              </a:ext>
            </a:extLst>
          </p:cNvPr>
          <p:cNvPicPr>
            <a:picLocks noChangeAspect="1"/>
          </p:cNvPicPr>
          <p:nvPr/>
        </p:nvPicPr>
        <p:blipFill>
          <a:blip r:embed="rId3"/>
          <a:stretch>
            <a:fillRect/>
          </a:stretch>
        </p:blipFill>
        <p:spPr>
          <a:xfrm>
            <a:off x="0" y="0"/>
            <a:ext cx="5269361" cy="6858000"/>
          </a:xfrm>
          <a:prstGeom prst="rect">
            <a:avLst/>
          </a:prstGeom>
        </p:spPr>
      </p:pic>
    </p:spTree>
    <p:extLst>
      <p:ext uri="{BB962C8B-B14F-4D97-AF65-F5344CB8AC3E}">
        <p14:creationId xmlns:p14="http://schemas.microsoft.com/office/powerpoint/2010/main" val="3714323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z="1200" b="1">
                <a:latin typeface="Times" charset="0"/>
                <a:ea typeface="ＭＳ Ｐゴシック" charset="0"/>
                <a:cs typeface="ＭＳ Ｐゴシック" charset="0"/>
              </a:rPr>
              <a:t>Malevich, An Englishman in Moscow, 1913-14</a:t>
            </a:r>
            <a:r>
              <a:rPr lang="en-US" sz="1200">
                <a:latin typeface="Arial" charset="0"/>
                <a:ea typeface="ＭＳ Ｐゴシック" charset="0"/>
                <a:cs typeface="ＭＳ Ｐゴシック" charset="0"/>
              </a:rPr>
              <a:t>; the poet Aleksei Kruchenykh, book Slovo kak takovoe (The Word </a:t>
            </a:r>
            <a:br>
              <a:rPr lang="en-US" sz="1200">
                <a:latin typeface="Arial" charset="0"/>
                <a:ea typeface="ＭＳ Ｐゴシック" charset="0"/>
                <a:cs typeface="ＭＳ Ｐゴシック" charset="0"/>
              </a:rPr>
            </a:br>
            <a:r>
              <a:rPr lang="en-US" sz="1200">
                <a:latin typeface="Arial" charset="0"/>
                <a:ea typeface="ＭＳ Ｐゴシック" charset="0"/>
                <a:cs typeface="ＭＳ Ｐゴシック" charset="0"/>
              </a:rPr>
              <a:t>as</a:t>
            </a:r>
            <a:br>
              <a:rPr lang="en-US" sz="1200">
                <a:latin typeface="Arial" charset="0"/>
                <a:ea typeface="ＭＳ Ｐゴシック" charset="0"/>
                <a:cs typeface="ＭＳ Ｐゴシック" charset="0"/>
              </a:rPr>
            </a:br>
            <a:r>
              <a:rPr lang="en-US" sz="1200">
                <a:latin typeface="Arial" charset="0"/>
                <a:ea typeface="ＭＳ Ｐゴシック" charset="0"/>
                <a:cs typeface="ＭＳ Ｐゴシック" charset="0"/>
              </a:rPr>
              <a:t> Such), 1913, cover by Malevich; photo of Kruchenykh</a:t>
            </a:r>
            <a:endParaRPr lang="en-US">
              <a:latin typeface="Arial" charset="0"/>
              <a:ea typeface="ＭＳ Ｐゴシック" charset="0"/>
              <a:cs typeface="ＭＳ Ｐゴシック" charset="0"/>
            </a:endParaRPr>
          </a:p>
        </p:txBody>
      </p:sp>
      <p:sp>
        <p:nvSpPr>
          <p:cNvPr id="62471" name="Rectangle 5"/>
          <p:cNvSpPr>
            <a:spLocks noChangeArrowheads="1"/>
          </p:cNvSpPr>
          <p:nvPr/>
        </p:nvSpPr>
        <p:spPr bwMode="auto">
          <a:xfrm>
            <a:off x="8137001" y="5750132"/>
            <a:ext cx="3934891"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000" dirty="0">
                <a:solidFill>
                  <a:schemeClr val="bg1"/>
                </a:solidFill>
              </a:rPr>
              <a:t>Piet Mondrian</a:t>
            </a:r>
          </a:p>
          <a:p>
            <a:pPr algn="ctr"/>
            <a:r>
              <a:rPr lang="en-US" sz="2000" dirty="0">
                <a:solidFill>
                  <a:schemeClr val="bg1"/>
                </a:solidFill>
              </a:rPr>
              <a:t>b. 1872</a:t>
            </a:r>
          </a:p>
          <a:p>
            <a:pPr algn="ctr"/>
            <a:r>
              <a:rPr lang="en-US" sz="2000" dirty="0">
                <a:solidFill>
                  <a:schemeClr val="bg1"/>
                </a:solidFill>
              </a:rPr>
              <a:t>d. 1944</a:t>
            </a:r>
          </a:p>
        </p:txBody>
      </p:sp>
      <p:pic>
        <p:nvPicPr>
          <p:cNvPr id="3" name="Picture 2" descr="A person sitting in front of a painting&#10;&#10;Description automatically generated">
            <a:extLst>
              <a:ext uri="{FF2B5EF4-FFF2-40B4-BE49-F238E27FC236}">
                <a16:creationId xmlns:a16="http://schemas.microsoft.com/office/drawing/2014/main" id="{29E4C28B-5C66-8E4D-A370-FF50B85FB0B1}"/>
              </a:ext>
            </a:extLst>
          </p:cNvPr>
          <p:cNvPicPr>
            <a:picLocks noChangeAspect="1"/>
          </p:cNvPicPr>
          <p:nvPr/>
        </p:nvPicPr>
        <p:blipFill>
          <a:blip r:embed="rId3"/>
          <a:stretch>
            <a:fillRect/>
          </a:stretch>
        </p:blipFill>
        <p:spPr>
          <a:xfrm>
            <a:off x="0" y="980218"/>
            <a:ext cx="7836102" cy="4897564"/>
          </a:xfrm>
          <a:prstGeom prst="rect">
            <a:avLst/>
          </a:prstGeom>
        </p:spPr>
      </p:pic>
    </p:spTree>
    <p:extLst>
      <p:ext uri="{BB962C8B-B14F-4D97-AF65-F5344CB8AC3E}">
        <p14:creationId xmlns:p14="http://schemas.microsoft.com/office/powerpoint/2010/main" val="1344907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Mondrian- Evolution">
            <a:extLst>
              <a:ext uri="{FF2B5EF4-FFF2-40B4-BE49-F238E27FC236}">
                <a16:creationId xmlns:a16="http://schemas.microsoft.com/office/drawing/2014/main" id="{70F937C9-4236-9B44-80CA-56E680AEC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631"/>
            <a:ext cx="7849339" cy="577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2">
            <a:extLst>
              <a:ext uri="{FF2B5EF4-FFF2-40B4-BE49-F238E27FC236}">
                <a16:creationId xmlns:a16="http://schemas.microsoft.com/office/drawing/2014/main" id="{0329BEE0-2E8E-D94A-AC31-ADB7EE921AF0}"/>
              </a:ext>
            </a:extLst>
          </p:cNvPr>
          <p:cNvSpPr>
            <a:spLocks noChangeArrowheads="1"/>
          </p:cNvSpPr>
          <p:nvPr/>
        </p:nvSpPr>
        <p:spPr bwMode="auto">
          <a:xfrm>
            <a:off x="8176858" y="3429000"/>
            <a:ext cx="37338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solidFill>
                  <a:schemeClr val="bg1"/>
                </a:solidFill>
              </a:rPr>
              <a:t>Piet Mondrian</a:t>
            </a:r>
          </a:p>
          <a:p>
            <a:pPr algn="ctr"/>
            <a:r>
              <a:rPr lang="en-US" altLang="en-US" sz="2000" i="1" dirty="0">
                <a:solidFill>
                  <a:schemeClr val="bg1"/>
                </a:solidFill>
              </a:rPr>
              <a:t>Evolution Triptych</a:t>
            </a:r>
          </a:p>
          <a:p>
            <a:pPr algn="ctr"/>
            <a:r>
              <a:rPr lang="en-US" altLang="en-US" sz="2000" dirty="0">
                <a:solidFill>
                  <a:schemeClr val="bg1"/>
                </a:solidFill>
              </a:rPr>
              <a:t>1911 </a:t>
            </a:r>
          </a:p>
          <a:p>
            <a:pPr algn="ctr"/>
            <a:r>
              <a:rPr lang="en-US" altLang="en-US" sz="2000" dirty="0">
                <a:solidFill>
                  <a:schemeClr val="bg1"/>
                </a:solidFill>
              </a:rPr>
              <a:t>Oil on canvas</a:t>
            </a:r>
          </a:p>
          <a:p>
            <a:pPr algn="ctr"/>
            <a:r>
              <a:rPr lang="en-US" altLang="en-US" sz="2000" dirty="0" err="1">
                <a:solidFill>
                  <a:schemeClr val="bg1"/>
                </a:solidFill>
              </a:rPr>
              <a:t>Kunstmuseum</a:t>
            </a:r>
            <a:r>
              <a:rPr lang="en-US" altLang="en-US" sz="2000" dirty="0">
                <a:solidFill>
                  <a:schemeClr val="bg1"/>
                </a:solidFill>
              </a:rPr>
              <a:t> Den Haag</a:t>
            </a:r>
          </a:p>
        </p:txBody>
      </p:sp>
    </p:spTree>
    <p:extLst>
      <p:ext uri="{BB962C8B-B14F-4D97-AF65-F5344CB8AC3E}">
        <p14:creationId xmlns:p14="http://schemas.microsoft.com/office/powerpoint/2010/main" val="531481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0DDC5C3-A2F2-204D-999B-CB3D4CCCDA6C}"/>
              </a:ext>
            </a:extLst>
          </p:cNvPr>
          <p:cNvSpPr>
            <a:spLocks noGrp="1" noChangeArrowheads="1"/>
          </p:cNvSpPr>
          <p:nvPr>
            <p:ph type="title"/>
          </p:nvPr>
        </p:nvSpPr>
        <p:spPr>
          <a:xfrm>
            <a:off x="2286000" y="-1295400"/>
            <a:ext cx="7772400" cy="1143000"/>
          </a:xfrm>
        </p:spPr>
        <p:txBody>
          <a:bodyPr/>
          <a:lstStyle/>
          <a:p>
            <a:pPr eaLnBrk="1" hangingPunct="1"/>
            <a:r>
              <a:rPr lang="en-US" altLang="en-US" sz="1200" b="1">
                <a:solidFill>
                  <a:srgbClr val="000000"/>
                </a:solidFill>
                <a:latin typeface="Times" pitchFamily="2" charset="0"/>
              </a:rPr>
              <a:t>Add on L:  Pier and Ocean , charcoal, india ink and opaque white, 1914, Sidney Janis Collection</a:t>
            </a:r>
          </a:p>
        </p:txBody>
      </p:sp>
      <p:pic>
        <p:nvPicPr>
          <p:cNvPr id="53252" name="Picture 7">
            <a:extLst>
              <a:ext uri="{FF2B5EF4-FFF2-40B4-BE49-F238E27FC236}">
                <a16:creationId xmlns:a16="http://schemas.microsoft.com/office/drawing/2014/main" id="{936907E2-56D8-FC45-A51D-018667278D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100"/>
            <a:ext cx="5530878" cy="431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Rectangle 8">
            <a:extLst>
              <a:ext uri="{FF2B5EF4-FFF2-40B4-BE49-F238E27FC236}">
                <a16:creationId xmlns:a16="http://schemas.microsoft.com/office/drawing/2014/main" id="{F06D8D75-9352-4B4C-AACD-5DB6E8DA92BB}"/>
              </a:ext>
            </a:extLst>
          </p:cNvPr>
          <p:cNvSpPr>
            <a:spLocks noChangeArrowheads="1"/>
          </p:cNvSpPr>
          <p:nvPr/>
        </p:nvSpPr>
        <p:spPr bwMode="auto">
          <a:xfrm>
            <a:off x="268224" y="4809744"/>
            <a:ext cx="4572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600" dirty="0">
                <a:solidFill>
                  <a:schemeClr val="bg1"/>
                </a:solidFill>
              </a:rPr>
              <a:t>Piet Mondrian</a:t>
            </a:r>
          </a:p>
          <a:p>
            <a:pPr algn="ctr"/>
            <a:r>
              <a:rPr lang="en-US" altLang="en-US" sz="1600" i="1" dirty="0">
                <a:solidFill>
                  <a:schemeClr val="bg1"/>
                </a:solidFill>
              </a:rPr>
              <a:t>Pier and Ocean (Sea and Starry Sky)</a:t>
            </a:r>
          </a:p>
          <a:p>
            <a:pPr algn="ctr"/>
            <a:r>
              <a:rPr lang="en-US" altLang="en-US" sz="1600" dirty="0">
                <a:solidFill>
                  <a:schemeClr val="bg1"/>
                </a:solidFill>
              </a:rPr>
              <a:t>Crayon, pencil, and wash</a:t>
            </a:r>
          </a:p>
          <a:p>
            <a:pPr algn="ctr"/>
            <a:r>
              <a:rPr lang="en-US" altLang="en-US" sz="1600" dirty="0">
                <a:solidFill>
                  <a:schemeClr val="bg1"/>
                </a:solidFill>
              </a:rPr>
              <a:t>1914</a:t>
            </a:r>
          </a:p>
          <a:p>
            <a:pPr algn="ctr"/>
            <a:r>
              <a:rPr lang="en-US" altLang="en-US" sz="1600" dirty="0">
                <a:solidFill>
                  <a:schemeClr val="bg1"/>
                </a:solidFill>
              </a:rPr>
              <a:t>Museum of Modern Art</a:t>
            </a:r>
          </a:p>
          <a:p>
            <a:pPr algn="ctr"/>
            <a:r>
              <a:rPr lang="en-US" altLang="en-US" sz="1600" dirty="0">
                <a:solidFill>
                  <a:schemeClr val="bg1"/>
                </a:solidFill>
              </a:rPr>
              <a:t>New York</a:t>
            </a:r>
          </a:p>
        </p:txBody>
      </p:sp>
      <p:sp>
        <p:nvSpPr>
          <p:cNvPr id="53254" name="Rectangle 11">
            <a:extLst>
              <a:ext uri="{FF2B5EF4-FFF2-40B4-BE49-F238E27FC236}">
                <a16:creationId xmlns:a16="http://schemas.microsoft.com/office/drawing/2014/main" id="{4A7AA064-3230-2C40-9BD4-58A3B4F766BF}"/>
              </a:ext>
            </a:extLst>
          </p:cNvPr>
          <p:cNvSpPr>
            <a:spLocks noChangeArrowheads="1"/>
          </p:cNvSpPr>
          <p:nvPr/>
        </p:nvSpPr>
        <p:spPr bwMode="auto">
          <a:xfrm>
            <a:off x="7167815" y="396748"/>
            <a:ext cx="468471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600" dirty="0">
                <a:solidFill>
                  <a:schemeClr val="bg1"/>
                </a:solidFill>
              </a:rPr>
              <a:t>Piet Mondrian</a:t>
            </a:r>
          </a:p>
          <a:p>
            <a:pPr algn="ctr"/>
            <a:r>
              <a:rPr lang="en-US" altLang="en-US" sz="1600" i="1" dirty="0">
                <a:solidFill>
                  <a:schemeClr val="bg1"/>
                </a:solidFill>
              </a:rPr>
              <a:t>Composition No. 10 in Black and White</a:t>
            </a:r>
          </a:p>
          <a:p>
            <a:pPr algn="ctr"/>
            <a:r>
              <a:rPr lang="en-US" altLang="en-US" sz="1600" i="1" dirty="0">
                <a:solidFill>
                  <a:schemeClr val="bg1"/>
                </a:solidFill>
              </a:rPr>
              <a:t>(Pier and Ocean)</a:t>
            </a:r>
          </a:p>
          <a:p>
            <a:pPr algn="ctr"/>
            <a:r>
              <a:rPr lang="en-US" altLang="en-US" sz="1600" dirty="0">
                <a:solidFill>
                  <a:schemeClr val="bg1"/>
                </a:solidFill>
              </a:rPr>
              <a:t>1915</a:t>
            </a:r>
          </a:p>
          <a:p>
            <a:pPr algn="ctr"/>
            <a:r>
              <a:rPr lang="en-US" altLang="en-US" sz="1600" dirty="0">
                <a:solidFill>
                  <a:schemeClr val="bg1"/>
                </a:solidFill>
              </a:rPr>
              <a:t>Oil on canvas</a:t>
            </a:r>
          </a:p>
          <a:p>
            <a:pPr algn="ctr"/>
            <a:r>
              <a:rPr lang="en-US" altLang="en-US" sz="1600" dirty="0" err="1">
                <a:solidFill>
                  <a:schemeClr val="bg1"/>
                </a:solidFill>
              </a:rPr>
              <a:t>Kröller</a:t>
            </a:r>
            <a:r>
              <a:rPr lang="en-US" altLang="en-US" sz="1600" dirty="0">
                <a:solidFill>
                  <a:schemeClr val="bg1"/>
                </a:solidFill>
              </a:rPr>
              <a:t>-Müller Museum</a:t>
            </a:r>
          </a:p>
          <a:p>
            <a:pPr algn="ctr"/>
            <a:r>
              <a:rPr lang="en-US" altLang="en-US" sz="1600" dirty="0" err="1">
                <a:solidFill>
                  <a:schemeClr val="bg1"/>
                </a:solidFill>
              </a:rPr>
              <a:t>Otterlo</a:t>
            </a:r>
            <a:r>
              <a:rPr lang="en-US" altLang="en-US" sz="1600" dirty="0">
                <a:solidFill>
                  <a:schemeClr val="bg1"/>
                </a:solidFill>
              </a:rPr>
              <a:t>, Netherlands</a:t>
            </a:r>
          </a:p>
          <a:p>
            <a:pPr algn="ctr"/>
            <a:endParaRPr lang="en-US" altLang="en-US" sz="1600" dirty="0">
              <a:solidFill>
                <a:schemeClr val="bg1"/>
              </a:solidFill>
            </a:endParaRPr>
          </a:p>
        </p:txBody>
      </p:sp>
      <p:pic>
        <p:nvPicPr>
          <p:cNvPr id="3" name="Picture 2" descr="A circular pattern of black lines&#10;&#10;Description automatically generated">
            <a:extLst>
              <a:ext uri="{FF2B5EF4-FFF2-40B4-BE49-F238E27FC236}">
                <a16:creationId xmlns:a16="http://schemas.microsoft.com/office/drawing/2014/main" id="{C5883A7C-CD29-8043-8B9E-B3445FDA00A4}"/>
              </a:ext>
            </a:extLst>
          </p:cNvPr>
          <p:cNvPicPr>
            <a:picLocks noChangeAspect="1"/>
          </p:cNvPicPr>
          <p:nvPr/>
        </p:nvPicPr>
        <p:blipFill>
          <a:blip r:embed="rId3"/>
          <a:stretch>
            <a:fillRect/>
          </a:stretch>
        </p:blipFill>
        <p:spPr>
          <a:xfrm>
            <a:off x="6828345" y="2706731"/>
            <a:ext cx="5363655" cy="4151269"/>
          </a:xfrm>
          <a:prstGeom prst="rect">
            <a:avLst/>
          </a:prstGeom>
        </p:spPr>
      </p:pic>
    </p:spTree>
    <p:extLst>
      <p:ext uri="{BB962C8B-B14F-4D97-AF65-F5344CB8AC3E}">
        <p14:creationId xmlns:p14="http://schemas.microsoft.com/office/powerpoint/2010/main" val="2972675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9A927D4-A2CD-4644-8CEC-56D5E5BB36B5}"/>
              </a:ext>
            </a:extLst>
          </p:cNvPr>
          <p:cNvSpPr>
            <a:spLocks noGrp="1"/>
          </p:cNvSpPr>
          <p:nvPr>
            <p:ph type="title"/>
          </p:nvPr>
        </p:nvSpPr>
        <p:spPr>
          <a:xfrm>
            <a:off x="2084832" y="1016983"/>
            <a:ext cx="8339328" cy="4359689"/>
          </a:xfrm>
        </p:spPr>
        <p:txBody>
          <a:bodyPr>
            <a:normAutofit fontScale="90000"/>
          </a:bodyPr>
          <a:lstStyle/>
          <a:p>
            <a:r>
              <a:rPr lang="en-US" sz="2400" dirty="0">
                <a:solidFill>
                  <a:schemeClr val="bg1"/>
                </a:solidFill>
              </a:rPr>
              <a:t>“I construct lines and color combinations on a flat surface, in order to express general beauty with the utmost awareness. Nature (or, that which I see) inspires me, puts me, as with any painter, in an emotional state so that an urge comes about to make something, but I want to come as close as possible to the truth and abstract everything from that, until I reach the foundation (still just an external foundation) of things…I believe it is possible that, through horizontal and vertical lines constructed with awareness, but not with calculation, led by high intuition, and brought to harmony and rhythm, these basic forms of beauty, supplemented if necessary by other direct lines or curves, can become a work of art, as strong as it is true.”</a:t>
            </a:r>
            <a:br>
              <a:rPr lang="en-US" sz="2400" dirty="0">
                <a:solidFill>
                  <a:schemeClr val="bg1"/>
                </a:solidFill>
              </a:rPr>
            </a:br>
            <a:br>
              <a:rPr lang="en-US" sz="2400" dirty="0">
                <a:solidFill>
                  <a:schemeClr val="bg1"/>
                </a:solidFill>
              </a:rPr>
            </a:br>
            <a:r>
              <a:rPr lang="en-US" sz="2400" dirty="0">
                <a:solidFill>
                  <a:schemeClr val="bg1"/>
                </a:solidFill>
              </a:rPr>
              <a:t>~Piet Mondrian explaining Neoplasticism to H.P. Bremmer in a letter, 1914</a:t>
            </a:r>
          </a:p>
        </p:txBody>
      </p:sp>
    </p:spTree>
    <p:extLst>
      <p:ext uri="{BB962C8B-B14F-4D97-AF65-F5344CB8AC3E}">
        <p14:creationId xmlns:p14="http://schemas.microsoft.com/office/powerpoint/2010/main" val="3800358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61C4C81-7F6A-1D45-89CE-D308A73DFC18}"/>
              </a:ext>
            </a:extLst>
          </p:cNvPr>
          <p:cNvSpPr>
            <a:spLocks noGrp="1"/>
          </p:cNvSpPr>
          <p:nvPr>
            <p:ph type="title"/>
          </p:nvPr>
        </p:nvSpPr>
        <p:spPr>
          <a:xfrm>
            <a:off x="1805354" y="1117121"/>
            <a:ext cx="8253046" cy="4087925"/>
          </a:xfrm>
        </p:spPr>
        <p:txBody>
          <a:bodyPr>
            <a:normAutofit/>
          </a:bodyPr>
          <a:lstStyle/>
          <a:p>
            <a:r>
              <a:rPr lang="en-US" sz="2800" dirty="0">
                <a:solidFill>
                  <a:schemeClr val="bg1"/>
                </a:solidFill>
              </a:rPr>
              <a:t>“Suprematism did not bring into being a new world of feeling but rather</a:t>
            </a:r>
            <a:r>
              <a:rPr lang="en-US" sz="2800">
                <a:solidFill>
                  <a:schemeClr val="bg1"/>
                </a:solidFill>
              </a:rPr>
              <a:t>, an </a:t>
            </a:r>
            <a:r>
              <a:rPr lang="en-US" sz="2800" dirty="0">
                <a:solidFill>
                  <a:schemeClr val="bg1"/>
                </a:solidFill>
              </a:rPr>
              <a:t>altogether new and direct form of representation of the world of feeling.”</a:t>
            </a:r>
          </a:p>
        </p:txBody>
      </p:sp>
    </p:spTree>
    <p:extLst>
      <p:ext uri="{BB962C8B-B14F-4D97-AF65-F5344CB8AC3E}">
        <p14:creationId xmlns:p14="http://schemas.microsoft.com/office/powerpoint/2010/main" val="1583642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0DDC5C3-A2F2-204D-999B-CB3D4CCCDA6C}"/>
              </a:ext>
            </a:extLst>
          </p:cNvPr>
          <p:cNvSpPr>
            <a:spLocks noGrp="1" noChangeArrowheads="1"/>
          </p:cNvSpPr>
          <p:nvPr>
            <p:ph type="title"/>
          </p:nvPr>
        </p:nvSpPr>
        <p:spPr>
          <a:xfrm>
            <a:off x="2286000" y="-1295400"/>
            <a:ext cx="7772400" cy="1143000"/>
          </a:xfrm>
        </p:spPr>
        <p:txBody>
          <a:bodyPr/>
          <a:lstStyle/>
          <a:p>
            <a:pPr eaLnBrk="1" hangingPunct="1"/>
            <a:r>
              <a:rPr lang="en-US" altLang="en-US" sz="1200" b="1">
                <a:solidFill>
                  <a:srgbClr val="000000"/>
                </a:solidFill>
                <a:latin typeface="Times" pitchFamily="2" charset="0"/>
              </a:rPr>
              <a:t>Add on L:  Pier and Ocean , charcoal, india ink and opaque white, 1914, Sidney Janis Collection</a:t>
            </a:r>
          </a:p>
        </p:txBody>
      </p:sp>
      <p:pic>
        <p:nvPicPr>
          <p:cNvPr id="3" name="Picture 2" descr="A circular pattern of black lines&#10;&#10;Description automatically generated">
            <a:extLst>
              <a:ext uri="{FF2B5EF4-FFF2-40B4-BE49-F238E27FC236}">
                <a16:creationId xmlns:a16="http://schemas.microsoft.com/office/drawing/2014/main" id="{C5883A7C-CD29-8043-8B9E-B3445FDA00A4}"/>
              </a:ext>
            </a:extLst>
          </p:cNvPr>
          <p:cNvPicPr>
            <a:picLocks noChangeAspect="1"/>
          </p:cNvPicPr>
          <p:nvPr/>
        </p:nvPicPr>
        <p:blipFill>
          <a:blip r:embed="rId2"/>
          <a:stretch>
            <a:fillRect/>
          </a:stretch>
        </p:blipFill>
        <p:spPr>
          <a:xfrm>
            <a:off x="0" y="890017"/>
            <a:ext cx="6261697" cy="4846320"/>
          </a:xfrm>
          <a:prstGeom prst="rect">
            <a:avLst/>
          </a:prstGeom>
        </p:spPr>
      </p:pic>
      <p:pic>
        <p:nvPicPr>
          <p:cNvPr id="7" name="Picture 6" descr="A painting of a building with geometric shapes&#10;&#10;Description automatically generated">
            <a:extLst>
              <a:ext uri="{FF2B5EF4-FFF2-40B4-BE49-F238E27FC236}">
                <a16:creationId xmlns:a16="http://schemas.microsoft.com/office/drawing/2014/main" id="{7012B338-2E38-9F4C-AD50-3346717B1880}"/>
              </a:ext>
            </a:extLst>
          </p:cNvPr>
          <p:cNvPicPr>
            <a:picLocks noChangeAspect="1"/>
          </p:cNvPicPr>
          <p:nvPr/>
        </p:nvPicPr>
        <p:blipFill>
          <a:blip r:embed="rId3"/>
          <a:stretch>
            <a:fillRect/>
          </a:stretch>
        </p:blipFill>
        <p:spPr>
          <a:xfrm>
            <a:off x="7269991" y="0"/>
            <a:ext cx="4922009" cy="6858000"/>
          </a:xfrm>
          <a:prstGeom prst="rect">
            <a:avLst/>
          </a:prstGeom>
        </p:spPr>
      </p:pic>
    </p:spTree>
    <p:extLst>
      <p:ext uri="{BB962C8B-B14F-4D97-AF65-F5344CB8AC3E}">
        <p14:creationId xmlns:p14="http://schemas.microsoft.com/office/powerpoint/2010/main" val="91166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133600" y="-1524000"/>
            <a:ext cx="8229600" cy="1143000"/>
          </a:xfrm>
        </p:spPr>
        <p:txBody>
          <a:bodyPr/>
          <a:lstStyle/>
          <a:p>
            <a:pPr eaLnBrk="1" hangingPunct="1"/>
            <a:r>
              <a:rPr lang="en-US" sz="1200" b="1">
                <a:latin typeface="Times" charset="0"/>
                <a:ea typeface="ＭＳ Ｐゴシック" charset="0"/>
                <a:cs typeface="ＭＳ Ｐゴシック" charset="0"/>
              </a:rPr>
              <a:t>Malevich, Self-Portrait, 1908-9</a:t>
            </a:r>
          </a:p>
        </p:txBody>
      </p:sp>
      <p:sp>
        <p:nvSpPr>
          <p:cNvPr id="41988" name="Rectangle 1"/>
          <p:cNvSpPr>
            <a:spLocks noChangeArrowheads="1"/>
          </p:cNvSpPr>
          <p:nvPr/>
        </p:nvSpPr>
        <p:spPr bwMode="auto">
          <a:xfrm>
            <a:off x="3823206" y="3075057"/>
            <a:ext cx="431409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4000" dirty="0">
                <a:solidFill>
                  <a:srgbClr val="FFFF00"/>
                </a:solidFill>
              </a:rPr>
              <a:t>Quick Recap</a:t>
            </a:r>
          </a:p>
        </p:txBody>
      </p:sp>
    </p:spTree>
    <p:extLst>
      <p:ext uri="{BB962C8B-B14F-4D97-AF65-F5344CB8AC3E}">
        <p14:creationId xmlns:p14="http://schemas.microsoft.com/office/powerpoint/2010/main" val="3585506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inting of squares and rectangles&#10;&#10;Description automatically generated">
            <a:extLst>
              <a:ext uri="{FF2B5EF4-FFF2-40B4-BE49-F238E27FC236}">
                <a16:creationId xmlns:a16="http://schemas.microsoft.com/office/drawing/2014/main" id="{A9B2B85F-101F-CE48-845B-DA84F55EDB85}"/>
              </a:ext>
            </a:extLst>
          </p:cNvPr>
          <p:cNvPicPr>
            <a:picLocks noChangeAspect="1"/>
          </p:cNvPicPr>
          <p:nvPr/>
        </p:nvPicPr>
        <p:blipFill>
          <a:blip r:embed="rId2"/>
          <a:stretch>
            <a:fillRect/>
          </a:stretch>
        </p:blipFill>
        <p:spPr>
          <a:xfrm>
            <a:off x="0" y="902825"/>
            <a:ext cx="7913752" cy="5279136"/>
          </a:xfrm>
          <a:prstGeom prst="rect">
            <a:avLst/>
          </a:prstGeom>
        </p:spPr>
      </p:pic>
      <p:sp>
        <p:nvSpPr>
          <p:cNvPr id="6" name="Rectangle 11">
            <a:extLst>
              <a:ext uri="{FF2B5EF4-FFF2-40B4-BE49-F238E27FC236}">
                <a16:creationId xmlns:a16="http://schemas.microsoft.com/office/drawing/2014/main" id="{64F62171-D41A-6E4F-B7A1-655C75EF149E}"/>
              </a:ext>
            </a:extLst>
          </p:cNvPr>
          <p:cNvSpPr>
            <a:spLocks noChangeArrowheads="1"/>
          </p:cNvSpPr>
          <p:nvPr/>
        </p:nvSpPr>
        <p:spPr bwMode="auto">
          <a:xfrm>
            <a:off x="8194876" y="2816626"/>
            <a:ext cx="383507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600" dirty="0">
                <a:solidFill>
                  <a:schemeClr val="bg1"/>
                </a:solidFill>
              </a:rPr>
              <a:t>Piet Mondrian</a:t>
            </a:r>
          </a:p>
          <a:p>
            <a:pPr algn="ctr"/>
            <a:r>
              <a:rPr lang="en-US" altLang="en-US" sz="1600" i="1" dirty="0">
                <a:solidFill>
                  <a:schemeClr val="bg1"/>
                </a:solidFill>
              </a:rPr>
              <a:t>Composition in Color B</a:t>
            </a:r>
          </a:p>
          <a:p>
            <a:pPr algn="ctr"/>
            <a:r>
              <a:rPr lang="en-US" altLang="en-US" sz="1600" dirty="0">
                <a:solidFill>
                  <a:schemeClr val="bg1"/>
                </a:solidFill>
              </a:rPr>
              <a:t>1917</a:t>
            </a:r>
          </a:p>
          <a:p>
            <a:pPr algn="ctr"/>
            <a:r>
              <a:rPr lang="en-US" altLang="en-US" sz="1600" dirty="0">
                <a:solidFill>
                  <a:schemeClr val="bg1"/>
                </a:solidFill>
              </a:rPr>
              <a:t>Oil on canvas</a:t>
            </a:r>
          </a:p>
          <a:p>
            <a:pPr algn="ctr"/>
            <a:r>
              <a:rPr lang="en-US" altLang="en-US" sz="1600" dirty="0" err="1">
                <a:solidFill>
                  <a:schemeClr val="bg1"/>
                </a:solidFill>
              </a:rPr>
              <a:t>Kröller</a:t>
            </a:r>
            <a:r>
              <a:rPr lang="en-US" altLang="en-US" sz="1600" dirty="0">
                <a:solidFill>
                  <a:schemeClr val="bg1"/>
                </a:solidFill>
              </a:rPr>
              <a:t>-Müller Museum</a:t>
            </a:r>
          </a:p>
          <a:p>
            <a:pPr algn="ctr"/>
            <a:r>
              <a:rPr lang="en-US" altLang="en-US" sz="1600" dirty="0" err="1">
                <a:solidFill>
                  <a:schemeClr val="bg1"/>
                </a:solidFill>
              </a:rPr>
              <a:t>Otterlo</a:t>
            </a:r>
            <a:r>
              <a:rPr lang="en-US" altLang="en-US" sz="1600" dirty="0">
                <a:solidFill>
                  <a:schemeClr val="bg1"/>
                </a:solidFill>
              </a:rPr>
              <a:t>, Netherlands</a:t>
            </a:r>
          </a:p>
          <a:p>
            <a:pPr algn="ctr"/>
            <a:endParaRPr lang="en-US" altLang="en-US" sz="1600" dirty="0">
              <a:solidFill>
                <a:schemeClr val="bg1"/>
              </a:solidFill>
            </a:endParaRPr>
          </a:p>
        </p:txBody>
      </p:sp>
    </p:spTree>
    <p:extLst>
      <p:ext uri="{BB962C8B-B14F-4D97-AF65-F5344CB8AC3E}">
        <p14:creationId xmlns:p14="http://schemas.microsoft.com/office/powerpoint/2010/main" val="819466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inting of squares and rectangles&#10;&#10;Description automatically generated">
            <a:extLst>
              <a:ext uri="{FF2B5EF4-FFF2-40B4-BE49-F238E27FC236}">
                <a16:creationId xmlns:a16="http://schemas.microsoft.com/office/drawing/2014/main" id="{A9B2B85F-101F-CE48-845B-DA84F55EDB85}"/>
              </a:ext>
            </a:extLst>
          </p:cNvPr>
          <p:cNvPicPr>
            <a:picLocks noChangeAspect="1"/>
          </p:cNvPicPr>
          <p:nvPr/>
        </p:nvPicPr>
        <p:blipFill>
          <a:blip r:embed="rId2"/>
          <a:stretch>
            <a:fillRect/>
          </a:stretch>
        </p:blipFill>
        <p:spPr>
          <a:xfrm>
            <a:off x="0" y="1597152"/>
            <a:ext cx="6096000" cy="4066543"/>
          </a:xfrm>
          <a:prstGeom prst="rect">
            <a:avLst/>
          </a:prstGeom>
        </p:spPr>
      </p:pic>
      <p:pic>
        <p:nvPicPr>
          <p:cNvPr id="4" name="Picture 4" descr="malevich">
            <a:extLst>
              <a:ext uri="{FF2B5EF4-FFF2-40B4-BE49-F238E27FC236}">
                <a16:creationId xmlns:a16="http://schemas.microsoft.com/office/drawing/2014/main" id="{269385FB-5F1C-E64A-BD34-863889B33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132064" y="10107"/>
            <a:ext cx="4059936" cy="6837786"/>
          </a:xfrm>
          <a:prstGeom prst="rect">
            <a:avLst/>
          </a:prstGeom>
          <a:noFill/>
        </p:spPr>
      </p:pic>
    </p:spTree>
    <p:extLst>
      <p:ext uri="{BB962C8B-B14F-4D97-AF65-F5344CB8AC3E}">
        <p14:creationId xmlns:p14="http://schemas.microsoft.com/office/powerpoint/2010/main" val="3512418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2"/>
          <p:cNvSpPr>
            <a:spLocks noGrp="1"/>
          </p:cNvSpPr>
          <p:nvPr>
            <p:ph type="title" idx="4294967295"/>
          </p:nvPr>
        </p:nvSpPr>
        <p:spPr>
          <a:xfrm>
            <a:off x="1981200" y="5918200"/>
            <a:ext cx="8229600" cy="1143000"/>
          </a:xfrm>
        </p:spPr>
        <p:txBody>
          <a:bodyPr/>
          <a:lstStyle/>
          <a:p>
            <a:r>
              <a:rPr lang="en-US" sz="1200">
                <a:solidFill>
                  <a:srgbClr val="000000"/>
                </a:solidFill>
                <a:latin typeface="Calibri" charset="0"/>
                <a:ea typeface="ＭＳ Ｐゴシック" charset="0"/>
                <a:cs typeface="ＭＳ Ｐゴシック" charset="0"/>
              </a:rPr>
              <a:t>Aleksei Kruchenykh and Ol</a:t>
            </a:r>
            <a:r>
              <a:rPr lang="ja-JP" altLang="en-US" sz="1200">
                <a:solidFill>
                  <a:srgbClr val="000000"/>
                </a:solidFill>
                <a:latin typeface="Calibri" charset="0"/>
                <a:ea typeface="ＭＳ Ｐゴシック" charset="0"/>
                <a:cs typeface="ＭＳ Ｐゴシック" charset="0"/>
              </a:rPr>
              <a:t>’</a:t>
            </a:r>
            <a:r>
              <a:rPr lang="en-US" altLang="ja-JP" sz="1200">
                <a:solidFill>
                  <a:srgbClr val="000000"/>
                </a:solidFill>
                <a:latin typeface="Calibri" charset="0"/>
                <a:ea typeface="ＭＳ Ｐゴシック" charset="0"/>
                <a:cs typeface="ＭＳ Ｐゴシック" charset="0"/>
              </a:rPr>
              <a:t>ga Rozanova, </a:t>
            </a:r>
            <a:r>
              <a:rPr lang="en-US" altLang="ja-JP" sz="1200" i="1">
                <a:solidFill>
                  <a:srgbClr val="000000"/>
                </a:solidFill>
                <a:latin typeface="Calibri" charset="0"/>
                <a:ea typeface="ＭＳ Ｐゴシック" charset="0"/>
                <a:cs typeface="ＭＳ Ｐゴシック" charset="0"/>
              </a:rPr>
              <a:t>The Duck</a:t>
            </a:r>
            <a:r>
              <a:rPr lang="ja-JP" altLang="en-US" sz="1200" i="1">
                <a:solidFill>
                  <a:srgbClr val="000000"/>
                </a:solidFill>
                <a:latin typeface="Calibri" charset="0"/>
                <a:ea typeface="ＭＳ Ｐゴシック" charset="0"/>
                <a:cs typeface="ＭＳ Ｐゴシック" charset="0"/>
              </a:rPr>
              <a:t>’</a:t>
            </a:r>
            <a:r>
              <a:rPr lang="en-US" altLang="ja-JP" sz="1200" i="1">
                <a:solidFill>
                  <a:srgbClr val="000000"/>
                </a:solidFill>
                <a:latin typeface="Calibri" charset="0"/>
                <a:ea typeface="ＭＳ Ｐゴシック" charset="0"/>
                <a:cs typeface="ＭＳ Ｐゴシック" charset="0"/>
              </a:rPr>
              <a:t>s Nest</a:t>
            </a:r>
            <a:r>
              <a:rPr lang="en-US" altLang="ja-JP" sz="1200">
                <a:solidFill>
                  <a:srgbClr val="000000"/>
                </a:solidFill>
                <a:latin typeface="Calibri" charset="0"/>
                <a:ea typeface="ＭＳ Ｐゴシック" charset="0"/>
                <a:cs typeface="ＭＳ Ｐゴシック" charset="0"/>
              </a:rPr>
              <a:t>, 1913 </a:t>
            </a:r>
            <a:endParaRPr lang="en-US" sz="1200">
              <a:solidFill>
                <a:srgbClr val="000000"/>
              </a:solidFill>
              <a:latin typeface="Calibri" charset="0"/>
              <a:ea typeface="ＭＳ Ｐゴシック" charset="0"/>
              <a:cs typeface="ＭＳ Ｐゴシック" charset="0"/>
            </a:endParaRPr>
          </a:p>
        </p:txBody>
      </p:sp>
      <p:sp>
        <p:nvSpPr>
          <p:cNvPr id="2" name="TextBox 1"/>
          <p:cNvSpPr txBox="1"/>
          <p:nvPr/>
        </p:nvSpPr>
        <p:spPr>
          <a:xfrm>
            <a:off x="7190156" y="2611543"/>
            <a:ext cx="2874185" cy="2585323"/>
          </a:xfrm>
          <a:prstGeom prst="rect">
            <a:avLst/>
          </a:prstGeom>
          <a:noFill/>
        </p:spPr>
        <p:txBody>
          <a:bodyPr wrap="none" rtlCol="0">
            <a:spAutoFit/>
          </a:bodyPr>
          <a:lstStyle/>
          <a:p>
            <a:pPr algn="ctr"/>
            <a:r>
              <a:rPr lang="en-US" sz="2400" dirty="0">
                <a:solidFill>
                  <a:srgbClr val="FFFFFF"/>
                </a:solidFill>
                <a:latin typeface="Calibri" charset="0"/>
                <a:ea typeface="ＭＳ Ｐゴシック" charset="0"/>
                <a:cs typeface="ＭＳ Ｐゴシック" charset="0"/>
              </a:rPr>
              <a:t>Theo Van </a:t>
            </a:r>
            <a:r>
              <a:rPr lang="en-US" sz="2400" dirty="0" err="1">
                <a:solidFill>
                  <a:srgbClr val="FFFFFF"/>
                </a:solidFill>
                <a:latin typeface="Calibri" charset="0"/>
                <a:ea typeface="ＭＳ Ｐゴシック" charset="0"/>
                <a:cs typeface="ＭＳ Ｐゴシック" charset="0"/>
              </a:rPr>
              <a:t>Doesburg</a:t>
            </a:r>
            <a:endParaRPr lang="en-US" altLang="ja-JP" sz="2400" dirty="0">
              <a:solidFill>
                <a:srgbClr val="FFFFFF"/>
              </a:solidFill>
              <a:latin typeface="Calibri" charset="0"/>
              <a:ea typeface="ＭＳ Ｐゴシック" charset="0"/>
              <a:cs typeface="ＭＳ Ｐゴシック" charset="0"/>
            </a:endParaRPr>
          </a:p>
          <a:p>
            <a:pPr algn="ctr"/>
            <a:r>
              <a:rPr lang="en-US" altLang="ja-JP" sz="2400" i="1" dirty="0">
                <a:solidFill>
                  <a:srgbClr val="FFFFFF"/>
                </a:solidFill>
                <a:latin typeface="Calibri" charset="0"/>
                <a:ea typeface="ＭＳ Ｐゴシック" charset="0"/>
                <a:cs typeface="ＭＳ Ｐゴシック" charset="0"/>
              </a:rPr>
              <a:t>Self-Portrait with Hat</a:t>
            </a:r>
            <a:endParaRPr lang="en-US" altLang="ja-JP" sz="2400" dirty="0">
              <a:solidFill>
                <a:srgbClr val="FFFFFF"/>
              </a:solidFill>
              <a:latin typeface="Calibri" charset="0"/>
              <a:ea typeface="ＭＳ Ｐゴシック" charset="0"/>
              <a:cs typeface="ＭＳ Ｐゴシック" charset="0"/>
            </a:endParaRPr>
          </a:p>
          <a:p>
            <a:pPr algn="ctr"/>
            <a:r>
              <a:rPr lang="en-US" altLang="ja-JP" sz="2400" dirty="0">
                <a:solidFill>
                  <a:srgbClr val="FFFFFF"/>
                </a:solidFill>
                <a:latin typeface="Calibri" charset="0"/>
                <a:ea typeface="ＭＳ Ｐゴシック" charset="0"/>
                <a:cs typeface="ＭＳ Ｐゴシック" charset="0"/>
              </a:rPr>
              <a:t>1906</a:t>
            </a:r>
          </a:p>
          <a:p>
            <a:pPr algn="ctr"/>
            <a:r>
              <a:rPr lang="en-US" altLang="ja-JP" sz="2400" dirty="0">
                <a:solidFill>
                  <a:srgbClr val="FFFFFF"/>
                </a:solidFill>
                <a:latin typeface="Calibri" charset="0"/>
                <a:ea typeface="ＭＳ Ｐゴシック" charset="0"/>
                <a:cs typeface="ＭＳ Ｐゴシック" charset="0"/>
              </a:rPr>
              <a:t>Oil on canvas</a:t>
            </a:r>
          </a:p>
          <a:p>
            <a:pPr algn="ctr"/>
            <a:r>
              <a:rPr lang="en-US" altLang="ja-JP" sz="2400" dirty="0">
                <a:solidFill>
                  <a:srgbClr val="FFFFFF"/>
                </a:solidFill>
                <a:latin typeface="Calibri" charset="0"/>
                <a:ea typeface="ＭＳ Ｐゴシック" charset="0"/>
                <a:cs typeface="ＭＳ Ｐゴシック" charset="0"/>
              </a:rPr>
              <a:t>Museum De </a:t>
            </a:r>
            <a:r>
              <a:rPr lang="en-US" altLang="ja-JP" sz="2400" dirty="0" err="1">
                <a:solidFill>
                  <a:srgbClr val="FFFFFF"/>
                </a:solidFill>
                <a:latin typeface="Calibri" charset="0"/>
                <a:ea typeface="ＭＳ Ｐゴシック" charset="0"/>
                <a:cs typeface="ＭＳ Ｐゴシック" charset="0"/>
              </a:rPr>
              <a:t>Lakenhal</a:t>
            </a:r>
            <a:endParaRPr lang="en-US" altLang="ja-JP" sz="2400" dirty="0">
              <a:solidFill>
                <a:srgbClr val="FFFFFF"/>
              </a:solidFill>
              <a:latin typeface="Calibri" charset="0"/>
              <a:ea typeface="ＭＳ Ｐゴシック" charset="0"/>
              <a:cs typeface="ＭＳ Ｐゴシック" charset="0"/>
            </a:endParaRPr>
          </a:p>
          <a:p>
            <a:pPr algn="ctr"/>
            <a:r>
              <a:rPr lang="en-US" altLang="ja-JP" sz="2400" dirty="0">
                <a:solidFill>
                  <a:srgbClr val="FFFFFF"/>
                </a:solidFill>
                <a:latin typeface="Calibri" charset="0"/>
                <a:ea typeface="ＭＳ Ｐゴシック" charset="0"/>
                <a:cs typeface="ＭＳ Ｐゴシック" charset="0"/>
              </a:rPr>
              <a:t>Leiden </a:t>
            </a:r>
            <a:endParaRPr lang="en-US" sz="2400" dirty="0">
              <a:solidFill>
                <a:srgbClr val="FFFFFF"/>
              </a:solidFill>
              <a:latin typeface="Calibri" charset="0"/>
              <a:ea typeface="ＭＳ Ｐゴシック" charset="0"/>
              <a:cs typeface="ＭＳ Ｐゴシック" charset="0"/>
            </a:endParaRPr>
          </a:p>
          <a:p>
            <a:pPr algn="ctr"/>
            <a:endParaRPr lang="en-US" dirty="0">
              <a:solidFill>
                <a:srgbClr val="FFFFFF"/>
              </a:solidFill>
            </a:endParaRPr>
          </a:p>
        </p:txBody>
      </p:sp>
      <p:pic>
        <p:nvPicPr>
          <p:cNvPr id="4" name="Picture 3" descr="A painting of a person wearing a hat&#10;&#10;Description automatically generated">
            <a:extLst>
              <a:ext uri="{FF2B5EF4-FFF2-40B4-BE49-F238E27FC236}">
                <a16:creationId xmlns:a16="http://schemas.microsoft.com/office/drawing/2014/main" id="{7A2771D5-B5BE-204F-B370-6D9C48F09444}"/>
              </a:ext>
            </a:extLst>
          </p:cNvPr>
          <p:cNvPicPr>
            <a:picLocks noChangeAspect="1"/>
          </p:cNvPicPr>
          <p:nvPr/>
        </p:nvPicPr>
        <p:blipFill>
          <a:blip r:embed="rId2"/>
          <a:stretch>
            <a:fillRect/>
          </a:stretch>
        </p:blipFill>
        <p:spPr>
          <a:xfrm>
            <a:off x="0" y="0"/>
            <a:ext cx="5001846" cy="6858000"/>
          </a:xfrm>
          <a:prstGeom prst="rect">
            <a:avLst/>
          </a:prstGeom>
        </p:spPr>
      </p:pic>
    </p:spTree>
    <p:extLst>
      <p:ext uri="{BB962C8B-B14F-4D97-AF65-F5344CB8AC3E}">
        <p14:creationId xmlns:p14="http://schemas.microsoft.com/office/powerpoint/2010/main" val="196736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2D180-0EEB-34AB-997F-8CCDF1F608A0}"/>
            </a:ext>
          </a:extLst>
        </p:cNvPr>
        <p:cNvGrpSpPr/>
        <p:nvPr/>
      </p:nvGrpSpPr>
      <p:grpSpPr>
        <a:xfrm>
          <a:off x="0" y="0"/>
          <a:ext cx="0" cy="0"/>
          <a:chOff x="0" y="0"/>
          <a:chExt cx="0" cy="0"/>
        </a:xfrm>
      </p:grpSpPr>
      <p:sp>
        <p:nvSpPr>
          <p:cNvPr id="27650" name="Title 2">
            <a:extLst>
              <a:ext uri="{FF2B5EF4-FFF2-40B4-BE49-F238E27FC236}">
                <a16:creationId xmlns:a16="http://schemas.microsoft.com/office/drawing/2014/main" id="{176FE08C-4BB4-B643-3670-CDAF72FEF4EF}"/>
              </a:ext>
            </a:extLst>
          </p:cNvPr>
          <p:cNvSpPr>
            <a:spLocks noGrp="1"/>
          </p:cNvSpPr>
          <p:nvPr>
            <p:ph type="title" idx="4294967295"/>
          </p:nvPr>
        </p:nvSpPr>
        <p:spPr>
          <a:xfrm>
            <a:off x="1981200" y="5918200"/>
            <a:ext cx="8229600" cy="1143000"/>
          </a:xfrm>
        </p:spPr>
        <p:txBody>
          <a:bodyPr/>
          <a:lstStyle/>
          <a:p>
            <a:r>
              <a:rPr lang="en-US" sz="1200">
                <a:solidFill>
                  <a:srgbClr val="000000"/>
                </a:solidFill>
                <a:latin typeface="Calibri" charset="0"/>
                <a:ea typeface="ＭＳ Ｐゴシック" charset="0"/>
                <a:cs typeface="ＭＳ Ｐゴシック" charset="0"/>
              </a:rPr>
              <a:t>Aleksei Kruchenykh and Ol</a:t>
            </a:r>
            <a:r>
              <a:rPr lang="ja-JP" altLang="en-US" sz="1200">
                <a:solidFill>
                  <a:srgbClr val="000000"/>
                </a:solidFill>
                <a:latin typeface="Calibri" charset="0"/>
                <a:ea typeface="ＭＳ Ｐゴシック" charset="0"/>
                <a:cs typeface="ＭＳ Ｐゴシック" charset="0"/>
              </a:rPr>
              <a:t>’</a:t>
            </a:r>
            <a:r>
              <a:rPr lang="en-US" altLang="ja-JP" sz="1200">
                <a:solidFill>
                  <a:srgbClr val="000000"/>
                </a:solidFill>
                <a:latin typeface="Calibri" charset="0"/>
                <a:ea typeface="ＭＳ Ｐゴシック" charset="0"/>
                <a:cs typeface="ＭＳ Ｐゴシック" charset="0"/>
              </a:rPr>
              <a:t>ga Rozanova, </a:t>
            </a:r>
            <a:r>
              <a:rPr lang="en-US" altLang="ja-JP" sz="1200" i="1">
                <a:solidFill>
                  <a:srgbClr val="000000"/>
                </a:solidFill>
                <a:latin typeface="Calibri" charset="0"/>
                <a:ea typeface="ＭＳ Ｐゴシック" charset="0"/>
                <a:cs typeface="ＭＳ Ｐゴシック" charset="0"/>
              </a:rPr>
              <a:t>The Duck</a:t>
            </a:r>
            <a:r>
              <a:rPr lang="ja-JP" altLang="en-US" sz="1200" i="1">
                <a:solidFill>
                  <a:srgbClr val="000000"/>
                </a:solidFill>
                <a:latin typeface="Calibri" charset="0"/>
                <a:ea typeface="ＭＳ Ｐゴシック" charset="0"/>
                <a:cs typeface="ＭＳ Ｐゴシック" charset="0"/>
              </a:rPr>
              <a:t>’</a:t>
            </a:r>
            <a:r>
              <a:rPr lang="en-US" altLang="ja-JP" sz="1200" i="1">
                <a:solidFill>
                  <a:srgbClr val="000000"/>
                </a:solidFill>
                <a:latin typeface="Calibri" charset="0"/>
                <a:ea typeface="ＭＳ Ｐゴシック" charset="0"/>
                <a:cs typeface="ＭＳ Ｐゴシック" charset="0"/>
              </a:rPr>
              <a:t>s Nest</a:t>
            </a:r>
            <a:r>
              <a:rPr lang="en-US" altLang="ja-JP" sz="1200">
                <a:solidFill>
                  <a:srgbClr val="000000"/>
                </a:solidFill>
                <a:latin typeface="Calibri" charset="0"/>
                <a:ea typeface="ＭＳ Ｐゴシック" charset="0"/>
                <a:cs typeface="ＭＳ Ｐゴシック" charset="0"/>
              </a:rPr>
              <a:t>, 1913 </a:t>
            </a:r>
            <a:endParaRPr lang="en-US" sz="1200">
              <a:solidFill>
                <a:srgbClr val="000000"/>
              </a:solidFill>
              <a:latin typeface="Calibri" charset="0"/>
              <a:ea typeface="ＭＳ Ｐゴシック" charset="0"/>
              <a:cs typeface="ＭＳ Ｐゴシック" charset="0"/>
            </a:endParaRPr>
          </a:p>
        </p:txBody>
      </p:sp>
      <p:sp>
        <p:nvSpPr>
          <p:cNvPr id="2" name="TextBox 1">
            <a:extLst>
              <a:ext uri="{FF2B5EF4-FFF2-40B4-BE49-F238E27FC236}">
                <a16:creationId xmlns:a16="http://schemas.microsoft.com/office/drawing/2014/main" id="{DE69F99A-BA84-A189-7EF8-48E3B6837C16}"/>
              </a:ext>
            </a:extLst>
          </p:cNvPr>
          <p:cNvSpPr txBox="1"/>
          <p:nvPr/>
        </p:nvSpPr>
        <p:spPr>
          <a:xfrm>
            <a:off x="5059116" y="3586214"/>
            <a:ext cx="2131040" cy="3139321"/>
          </a:xfrm>
          <a:prstGeom prst="rect">
            <a:avLst/>
          </a:prstGeom>
          <a:noFill/>
        </p:spPr>
        <p:txBody>
          <a:bodyPr wrap="square" rtlCol="0">
            <a:spAutoFit/>
          </a:bodyPr>
          <a:lstStyle/>
          <a:p>
            <a:pPr algn="ctr"/>
            <a:r>
              <a:rPr lang="en-US" sz="2000" dirty="0">
                <a:solidFill>
                  <a:srgbClr val="FFFFFF"/>
                </a:solidFill>
                <a:latin typeface="Calibri" charset="0"/>
                <a:ea typeface="ＭＳ Ｐゴシック" charset="0"/>
                <a:cs typeface="ＭＳ Ｐゴシック" charset="0"/>
              </a:rPr>
              <a:t>Vincent</a:t>
            </a:r>
          </a:p>
          <a:p>
            <a:pPr algn="ctr"/>
            <a:r>
              <a:rPr lang="en-US" altLang="ja-JP" sz="2000" dirty="0">
                <a:solidFill>
                  <a:srgbClr val="FFFFFF"/>
                </a:solidFill>
                <a:latin typeface="Calibri" charset="0"/>
                <a:ea typeface="ＭＳ Ｐゴシック" charset="0"/>
                <a:cs typeface="ＭＳ Ｐゴシック" charset="0"/>
              </a:rPr>
              <a:t>Van Gogh</a:t>
            </a:r>
          </a:p>
          <a:p>
            <a:pPr algn="ctr"/>
            <a:r>
              <a:rPr lang="en-US" altLang="ja-JP" sz="2000" i="1" dirty="0">
                <a:solidFill>
                  <a:srgbClr val="FFFFFF"/>
                </a:solidFill>
                <a:latin typeface="Calibri" charset="0"/>
                <a:ea typeface="ＭＳ Ｐゴシック" charset="0"/>
                <a:cs typeface="ＭＳ Ｐゴシック" charset="0"/>
              </a:rPr>
              <a:t>Self-Portrait with Felt Hat</a:t>
            </a:r>
            <a:endParaRPr lang="en-US" altLang="ja-JP" sz="2000" dirty="0">
              <a:solidFill>
                <a:srgbClr val="FFFFFF"/>
              </a:solidFill>
              <a:latin typeface="Calibri" charset="0"/>
              <a:ea typeface="ＭＳ Ｐゴシック" charset="0"/>
              <a:cs typeface="ＭＳ Ｐゴシック" charset="0"/>
            </a:endParaRPr>
          </a:p>
          <a:p>
            <a:pPr algn="ctr"/>
            <a:r>
              <a:rPr lang="en-US" altLang="ja-JP" sz="2000" dirty="0">
                <a:solidFill>
                  <a:srgbClr val="FFFFFF"/>
                </a:solidFill>
                <a:latin typeface="Calibri" charset="0"/>
                <a:ea typeface="ＭＳ Ｐゴシック" charset="0"/>
                <a:cs typeface="ＭＳ Ｐゴシック" charset="0"/>
              </a:rPr>
              <a:t>1887-1888</a:t>
            </a:r>
          </a:p>
          <a:p>
            <a:pPr algn="ctr"/>
            <a:r>
              <a:rPr lang="en-US" altLang="ja-JP" sz="2000" dirty="0">
                <a:solidFill>
                  <a:srgbClr val="FFFFFF"/>
                </a:solidFill>
                <a:latin typeface="Calibri" charset="0"/>
                <a:ea typeface="ＭＳ Ｐゴシック" charset="0"/>
                <a:cs typeface="ＭＳ Ｐゴシック" charset="0"/>
              </a:rPr>
              <a:t>Oil on canvas</a:t>
            </a:r>
          </a:p>
          <a:p>
            <a:pPr algn="ctr"/>
            <a:r>
              <a:rPr lang="en-US" altLang="ja-JP" sz="2000" dirty="0">
                <a:solidFill>
                  <a:srgbClr val="FFFFFF"/>
                </a:solidFill>
                <a:latin typeface="Calibri" charset="0"/>
                <a:ea typeface="ＭＳ Ｐゴシック" charset="0"/>
                <a:cs typeface="ＭＳ Ｐゴシック" charset="0"/>
              </a:rPr>
              <a:t>Van Gogh Museum</a:t>
            </a:r>
          </a:p>
          <a:p>
            <a:pPr algn="ctr"/>
            <a:r>
              <a:rPr lang="en-US" sz="2000" dirty="0">
                <a:solidFill>
                  <a:srgbClr val="FFFFFF"/>
                </a:solidFill>
                <a:latin typeface="Calibri" charset="0"/>
                <a:ea typeface="ＭＳ Ｐゴシック" charset="0"/>
                <a:cs typeface="ＭＳ Ｐゴシック" charset="0"/>
              </a:rPr>
              <a:t>Amsterdam</a:t>
            </a:r>
          </a:p>
          <a:p>
            <a:pPr algn="ctr"/>
            <a:endParaRPr lang="en-US" dirty="0">
              <a:solidFill>
                <a:srgbClr val="FFFFFF"/>
              </a:solidFill>
            </a:endParaRPr>
          </a:p>
        </p:txBody>
      </p:sp>
      <p:pic>
        <p:nvPicPr>
          <p:cNvPr id="4" name="Picture 3" descr="A painting of a person wearing a hat&#10;&#10;Description automatically generated">
            <a:extLst>
              <a:ext uri="{FF2B5EF4-FFF2-40B4-BE49-F238E27FC236}">
                <a16:creationId xmlns:a16="http://schemas.microsoft.com/office/drawing/2014/main" id="{5CE30717-CECB-F007-2C49-1414945B1481}"/>
              </a:ext>
            </a:extLst>
          </p:cNvPr>
          <p:cNvPicPr>
            <a:picLocks noChangeAspect="1"/>
          </p:cNvPicPr>
          <p:nvPr/>
        </p:nvPicPr>
        <p:blipFill>
          <a:blip r:embed="rId2"/>
          <a:stretch>
            <a:fillRect/>
          </a:stretch>
        </p:blipFill>
        <p:spPr>
          <a:xfrm>
            <a:off x="0" y="0"/>
            <a:ext cx="5001846" cy="6858000"/>
          </a:xfrm>
          <a:prstGeom prst="rect">
            <a:avLst/>
          </a:prstGeom>
        </p:spPr>
      </p:pic>
      <p:pic>
        <p:nvPicPr>
          <p:cNvPr id="5" name="Picture 4" descr="A person wearing a hat&#10;&#10;AI-generated content may be incorrect.">
            <a:extLst>
              <a:ext uri="{FF2B5EF4-FFF2-40B4-BE49-F238E27FC236}">
                <a16:creationId xmlns:a16="http://schemas.microsoft.com/office/drawing/2014/main" id="{C312D6F0-7085-0785-3E41-7C9903BC4F3E}"/>
              </a:ext>
            </a:extLst>
          </p:cNvPr>
          <p:cNvPicPr>
            <a:picLocks noChangeAspect="1"/>
          </p:cNvPicPr>
          <p:nvPr/>
        </p:nvPicPr>
        <p:blipFill>
          <a:blip r:embed="rId3"/>
          <a:stretch>
            <a:fillRect/>
          </a:stretch>
        </p:blipFill>
        <p:spPr>
          <a:xfrm>
            <a:off x="7373073" y="670520"/>
            <a:ext cx="4818927" cy="5831388"/>
          </a:xfrm>
          <a:prstGeom prst="rect">
            <a:avLst/>
          </a:prstGeom>
        </p:spPr>
      </p:pic>
    </p:spTree>
    <p:extLst>
      <p:ext uri="{BB962C8B-B14F-4D97-AF65-F5344CB8AC3E}">
        <p14:creationId xmlns:p14="http://schemas.microsoft.com/office/powerpoint/2010/main" val="583041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inting of a person holding a flower&#10;&#10;Description automatically generated">
            <a:extLst>
              <a:ext uri="{FF2B5EF4-FFF2-40B4-BE49-F238E27FC236}">
                <a16:creationId xmlns:a16="http://schemas.microsoft.com/office/drawing/2014/main" id="{EAEC4900-D7A9-8D42-B243-F9D68BDEBC21}"/>
              </a:ext>
            </a:extLst>
          </p:cNvPr>
          <p:cNvPicPr>
            <a:picLocks noChangeAspect="1"/>
          </p:cNvPicPr>
          <p:nvPr/>
        </p:nvPicPr>
        <p:blipFill>
          <a:blip r:embed="rId2"/>
          <a:stretch>
            <a:fillRect/>
          </a:stretch>
        </p:blipFill>
        <p:spPr>
          <a:xfrm>
            <a:off x="0" y="0"/>
            <a:ext cx="6829544" cy="6858000"/>
          </a:xfrm>
          <a:prstGeom prst="rect">
            <a:avLst/>
          </a:prstGeom>
        </p:spPr>
      </p:pic>
      <p:sp>
        <p:nvSpPr>
          <p:cNvPr id="6" name="TextBox 5">
            <a:extLst>
              <a:ext uri="{FF2B5EF4-FFF2-40B4-BE49-F238E27FC236}">
                <a16:creationId xmlns:a16="http://schemas.microsoft.com/office/drawing/2014/main" id="{E9BBCD75-04A4-4545-96D9-86BA0FF5ABC5}"/>
              </a:ext>
            </a:extLst>
          </p:cNvPr>
          <p:cNvSpPr txBox="1"/>
          <p:nvPr/>
        </p:nvSpPr>
        <p:spPr>
          <a:xfrm>
            <a:off x="7225500" y="4400441"/>
            <a:ext cx="4245429" cy="2308324"/>
          </a:xfrm>
          <a:prstGeom prst="rect">
            <a:avLst/>
          </a:prstGeom>
          <a:noFill/>
        </p:spPr>
        <p:txBody>
          <a:bodyPr wrap="square" rtlCol="0">
            <a:spAutoFit/>
          </a:bodyPr>
          <a:lstStyle/>
          <a:p>
            <a:pPr algn="ctr"/>
            <a:r>
              <a:rPr lang="en-US" sz="2400" dirty="0">
                <a:solidFill>
                  <a:schemeClr val="bg1"/>
                </a:solidFill>
              </a:rPr>
              <a:t>Theo van </a:t>
            </a:r>
            <a:r>
              <a:rPr lang="en-US" sz="2400" dirty="0" err="1">
                <a:solidFill>
                  <a:schemeClr val="bg1"/>
                </a:solidFill>
              </a:rPr>
              <a:t>Doesburg</a:t>
            </a:r>
            <a:endParaRPr lang="en-US" sz="2400" dirty="0">
              <a:solidFill>
                <a:schemeClr val="bg1"/>
              </a:solidFill>
            </a:endParaRPr>
          </a:p>
          <a:p>
            <a:pPr algn="ctr"/>
            <a:r>
              <a:rPr lang="en-US" sz="2400" i="1" dirty="0">
                <a:solidFill>
                  <a:schemeClr val="bg1"/>
                </a:solidFill>
              </a:rPr>
              <a:t>Girl with a Ranunculus</a:t>
            </a:r>
          </a:p>
          <a:p>
            <a:pPr algn="ctr"/>
            <a:r>
              <a:rPr lang="en-US" sz="2400" dirty="0">
                <a:solidFill>
                  <a:schemeClr val="bg1"/>
                </a:solidFill>
              </a:rPr>
              <a:t>1914</a:t>
            </a:r>
          </a:p>
          <a:p>
            <a:pPr algn="ctr"/>
            <a:r>
              <a:rPr lang="en-US" sz="2400" dirty="0">
                <a:solidFill>
                  <a:schemeClr val="bg1"/>
                </a:solidFill>
              </a:rPr>
              <a:t>Oil on canvas</a:t>
            </a:r>
          </a:p>
          <a:p>
            <a:pPr algn="ctr"/>
            <a:r>
              <a:rPr lang="en-US" sz="2400" dirty="0" err="1">
                <a:solidFill>
                  <a:schemeClr val="bg1"/>
                </a:solidFill>
              </a:rPr>
              <a:t>Centraal</a:t>
            </a:r>
            <a:r>
              <a:rPr lang="en-US" sz="2400" dirty="0">
                <a:solidFill>
                  <a:schemeClr val="bg1"/>
                </a:solidFill>
              </a:rPr>
              <a:t> Museum</a:t>
            </a:r>
          </a:p>
          <a:p>
            <a:pPr algn="ctr"/>
            <a:r>
              <a:rPr lang="en-US" sz="2400" dirty="0">
                <a:solidFill>
                  <a:schemeClr val="bg1"/>
                </a:solidFill>
              </a:rPr>
              <a:t>Utrecht</a:t>
            </a:r>
          </a:p>
        </p:txBody>
      </p:sp>
    </p:spTree>
    <p:extLst>
      <p:ext uri="{BB962C8B-B14F-4D97-AF65-F5344CB8AC3E}">
        <p14:creationId xmlns:p14="http://schemas.microsoft.com/office/powerpoint/2010/main" val="1813389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CC5898-AE8D-4C42-8947-76FF4A385FBA}"/>
              </a:ext>
            </a:extLst>
          </p:cNvPr>
          <p:cNvSpPr txBox="1"/>
          <p:nvPr/>
        </p:nvSpPr>
        <p:spPr>
          <a:xfrm>
            <a:off x="7974956" y="2503025"/>
            <a:ext cx="4078147" cy="2308324"/>
          </a:xfrm>
          <a:prstGeom prst="rect">
            <a:avLst/>
          </a:prstGeom>
          <a:noFill/>
        </p:spPr>
        <p:txBody>
          <a:bodyPr wrap="square" rtlCol="0">
            <a:spAutoFit/>
          </a:bodyPr>
          <a:lstStyle/>
          <a:p>
            <a:pPr algn="ctr"/>
            <a:r>
              <a:rPr lang="en-US" sz="2400" dirty="0">
                <a:solidFill>
                  <a:schemeClr val="bg1"/>
                </a:solidFill>
              </a:rPr>
              <a:t>Van </a:t>
            </a:r>
            <a:r>
              <a:rPr lang="en-US" sz="2400" dirty="0" err="1">
                <a:solidFill>
                  <a:schemeClr val="bg1"/>
                </a:solidFill>
              </a:rPr>
              <a:t>Doesburg</a:t>
            </a:r>
            <a:endParaRPr lang="en-US" sz="2400" dirty="0">
              <a:solidFill>
                <a:schemeClr val="bg1"/>
              </a:solidFill>
            </a:endParaRPr>
          </a:p>
          <a:p>
            <a:pPr algn="ctr"/>
            <a:r>
              <a:rPr lang="en-US" sz="2400" i="1" dirty="0">
                <a:solidFill>
                  <a:schemeClr val="bg1"/>
                </a:solidFill>
              </a:rPr>
              <a:t>Sphere</a:t>
            </a:r>
          </a:p>
          <a:p>
            <a:pPr algn="ctr"/>
            <a:r>
              <a:rPr lang="en-US" sz="2400" dirty="0">
                <a:solidFill>
                  <a:schemeClr val="bg1"/>
                </a:solidFill>
              </a:rPr>
              <a:t>c. 1916</a:t>
            </a:r>
          </a:p>
          <a:p>
            <a:pPr algn="ctr"/>
            <a:r>
              <a:rPr lang="en-US" sz="2400" dirty="0">
                <a:solidFill>
                  <a:schemeClr val="bg1"/>
                </a:solidFill>
              </a:rPr>
              <a:t>Oil on canvas</a:t>
            </a:r>
          </a:p>
          <a:p>
            <a:pPr algn="ctr"/>
            <a:r>
              <a:rPr lang="en-US" altLang="ja-JP" sz="2400" dirty="0">
                <a:solidFill>
                  <a:srgbClr val="FFFFFF"/>
                </a:solidFill>
                <a:latin typeface="Calibri" charset="0"/>
                <a:ea typeface="ＭＳ Ｐゴシック" charset="0"/>
                <a:cs typeface="ＭＳ Ｐゴシック" charset="0"/>
              </a:rPr>
              <a:t>Museum De </a:t>
            </a:r>
            <a:r>
              <a:rPr lang="en-US" altLang="ja-JP" sz="2400" dirty="0" err="1">
                <a:solidFill>
                  <a:srgbClr val="FFFFFF"/>
                </a:solidFill>
                <a:latin typeface="Calibri" charset="0"/>
                <a:ea typeface="ＭＳ Ｐゴシック" charset="0"/>
                <a:cs typeface="ＭＳ Ｐゴシック" charset="0"/>
              </a:rPr>
              <a:t>Lakenhal</a:t>
            </a:r>
            <a:endParaRPr lang="en-US" altLang="ja-JP" sz="2400" dirty="0">
              <a:solidFill>
                <a:srgbClr val="FFFFFF"/>
              </a:solidFill>
              <a:latin typeface="Calibri" charset="0"/>
              <a:ea typeface="ＭＳ Ｐゴシック" charset="0"/>
              <a:cs typeface="ＭＳ Ｐゴシック" charset="0"/>
            </a:endParaRPr>
          </a:p>
          <a:p>
            <a:pPr algn="ctr"/>
            <a:r>
              <a:rPr lang="en-US" altLang="ja-JP" sz="2400" dirty="0">
                <a:solidFill>
                  <a:srgbClr val="FFFFFF"/>
                </a:solidFill>
                <a:latin typeface="Calibri" charset="0"/>
                <a:ea typeface="ＭＳ Ｐゴシック" charset="0"/>
                <a:cs typeface="ＭＳ Ｐゴシック" charset="0"/>
              </a:rPr>
              <a:t>Leiden </a:t>
            </a:r>
            <a:endParaRPr lang="en-US" sz="2400" dirty="0">
              <a:solidFill>
                <a:srgbClr val="FFFFFF"/>
              </a:solidFill>
              <a:latin typeface="Calibri" charset="0"/>
              <a:ea typeface="ＭＳ Ｐゴシック" charset="0"/>
              <a:cs typeface="ＭＳ Ｐゴシック" charset="0"/>
            </a:endParaRPr>
          </a:p>
        </p:txBody>
      </p:sp>
      <p:pic>
        <p:nvPicPr>
          <p:cNvPr id="4" name="Picture 3" descr="A painting of a colorful circle&#10;&#10;Description automatically generated with medium confidence">
            <a:extLst>
              <a:ext uri="{FF2B5EF4-FFF2-40B4-BE49-F238E27FC236}">
                <a16:creationId xmlns:a16="http://schemas.microsoft.com/office/drawing/2014/main" id="{5FC65016-449D-A847-BDDA-A82C99B69758}"/>
              </a:ext>
            </a:extLst>
          </p:cNvPr>
          <p:cNvPicPr>
            <a:picLocks noChangeAspect="1"/>
          </p:cNvPicPr>
          <p:nvPr/>
        </p:nvPicPr>
        <p:blipFill>
          <a:blip r:embed="rId2"/>
          <a:stretch>
            <a:fillRect/>
          </a:stretch>
        </p:blipFill>
        <p:spPr>
          <a:xfrm>
            <a:off x="0" y="659757"/>
            <a:ext cx="7771623" cy="5715381"/>
          </a:xfrm>
          <a:prstGeom prst="rect">
            <a:avLst/>
          </a:prstGeom>
        </p:spPr>
      </p:pic>
    </p:spTree>
    <p:extLst>
      <p:ext uri="{BB962C8B-B14F-4D97-AF65-F5344CB8AC3E}">
        <p14:creationId xmlns:p14="http://schemas.microsoft.com/office/powerpoint/2010/main" val="2245929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ainting of a colorful circle&#10;&#10;Description automatically generated with medium confidence">
            <a:extLst>
              <a:ext uri="{FF2B5EF4-FFF2-40B4-BE49-F238E27FC236}">
                <a16:creationId xmlns:a16="http://schemas.microsoft.com/office/drawing/2014/main" id="{5FC65016-449D-A847-BDDA-A82C99B69758}"/>
              </a:ext>
            </a:extLst>
          </p:cNvPr>
          <p:cNvPicPr>
            <a:picLocks noChangeAspect="1"/>
          </p:cNvPicPr>
          <p:nvPr/>
        </p:nvPicPr>
        <p:blipFill>
          <a:blip r:embed="rId2"/>
          <a:stretch>
            <a:fillRect/>
          </a:stretch>
        </p:blipFill>
        <p:spPr>
          <a:xfrm>
            <a:off x="0" y="1277112"/>
            <a:ext cx="5852160" cy="4303776"/>
          </a:xfrm>
          <a:prstGeom prst="rect">
            <a:avLst/>
          </a:prstGeom>
        </p:spPr>
      </p:pic>
      <p:pic>
        <p:nvPicPr>
          <p:cNvPr id="5" name="Picture 4" descr="A circular pattern of black lines&#10;&#10;Description automatically generated">
            <a:extLst>
              <a:ext uri="{FF2B5EF4-FFF2-40B4-BE49-F238E27FC236}">
                <a16:creationId xmlns:a16="http://schemas.microsoft.com/office/drawing/2014/main" id="{5727EAE9-C806-464A-B115-D6BD506C72B0}"/>
              </a:ext>
            </a:extLst>
          </p:cNvPr>
          <p:cNvPicPr>
            <a:picLocks noChangeAspect="1"/>
          </p:cNvPicPr>
          <p:nvPr/>
        </p:nvPicPr>
        <p:blipFill>
          <a:blip r:embed="rId3"/>
          <a:stretch>
            <a:fillRect/>
          </a:stretch>
        </p:blipFill>
        <p:spPr>
          <a:xfrm>
            <a:off x="6828345" y="1353365"/>
            <a:ext cx="5363655" cy="4151269"/>
          </a:xfrm>
          <a:prstGeom prst="rect">
            <a:avLst/>
          </a:prstGeom>
        </p:spPr>
      </p:pic>
    </p:spTree>
    <p:extLst>
      <p:ext uri="{BB962C8B-B14F-4D97-AF65-F5344CB8AC3E}">
        <p14:creationId xmlns:p14="http://schemas.microsoft.com/office/powerpoint/2010/main" val="1314337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16E40-1D43-12C8-4D50-F9DF80ECDCB5}"/>
            </a:ext>
          </a:extLst>
        </p:cNvPr>
        <p:cNvGrpSpPr/>
        <p:nvPr/>
      </p:nvGrpSpPr>
      <p:grpSpPr>
        <a:xfrm>
          <a:off x="0" y="0"/>
          <a:ext cx="0" cy="0"/>
          <a:chOff x="0" y="0"/>
          <a:chExt cx="0" cy="0"/>
        </a:xfrm>
      </p:grpSpPr>
      <p:pic>
        <p:nvPicPr>
          <p:cNvPr id="4" name="Picture 3" descr="A painting of a colorful circle&#10;&#10;Description automatically generated with medium confidence">
            <a:extLst>
              <a:ext uri="{FF2B5EF4-FFF2-40B4-BE49-F238E27FC236}">
                <a16:creationId xmlns:a16="http://schemas.microsoft.com/office/drawing/2014/main" id="{75176F5D-1A43-0865-C48B-095F22E7A60A}"/>
              </a:ext>
            </a:extLst>
          </p:cNvPr>
          <p:cNvPicPr>
            <a:picLocks noChangeAspect="1"/>
          </p:cNvPicPr>
          <p:nvPr/>
        </p:nvPicPr>
        <p:blipFill>
          <a:blip r:embed="rId2"/>
          <a:stretch>
            <a:fillRect/>
          </a:stretch>
        </p:blipFill>
        <p:spPr>
          <a:xfrm>
            <a:off x="0" y="1277112"/>
            <a:ext cx="5852160" cy="4303776"/>
          </a:xfrm>
          <a:prstGeom prst="rect">
            <a:avLst/>
          </a:prstGeom>
        </p:spPr>
      </p:pic>
      <p:pic>
        <p:nvPicPr>
          <p:cNvPr id="2" name="Picture 1" descr="A painting of a landscape&#10;&#10;Description automatically generated">
            <a:extLst>
              <a:ext uri="{FF2B5EF4-FFF2-40B4-BE49-F238E27FC236}">
                <a16:creationId xmlns:a16="http://schemas.microsoft.com/office/drawing/2014/main" id="{9FBAC9C8-5794-4B87-589D-CE3E1DC9B97C}"/>
              </a:ext>
            </a:extLst>
          </p:cNvPr>
          <p:cNvPicPr>
            <a:picLocks noChangeAspect="1"/>
          </p:cNvPicPr>
          <p:nvPr/>
        </p:nvPicPr>
        <p:blipFill>
          <a:blip r:embed="rId3"/>
          <a:stretch>
            <a:fillRect/>
          </a:stretch>
        </p:blipFill>
        <p:spPr>
          <a:xfrm>
            <a:off x="6052293" y="1352052"/>
            <a:ext cx="6139707" cy="4153895"/>
          </a:xfrm>
          <a:prstGeom prst="rect">
            <a:avLst/>
          </a:prstGeom>
        </p:spPr>
      </p:pic>
    </p:spTree>
    <p:extLst>
      <p:ext uri="{BB962C8B-B14F-4D97-AF65-F5344CB8AC3E}">
        <p14:creationId xmlns:p14="http://schemas.microsoft.com/office/powerpoint/2010/main" val="4197634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999B3A-1369-6245-B7E8-78576B935B45}"/>
              </a:ext>
            </a:extLst>
          </p:cNvPr>
          <p:cNvSpPr txBox="1"/>
          <p:nvPr/>
        </p:nvSpPr>
        <p:spPr>
          <a:xfrm>
            <a:off x="7180694" y="5294908"/>
            <a:ext cx="5398168" cy="1754326"/>
          </a:xfrm>
          <a:prstGeom prst="rect">
            <a:avLst/>
          </a:prstGeom>
          <a:noFill/>
        </p:spPr>
        <p:txBody>
          <a:bodyPr wrap="square" rtlCol="0">
            <a:spAutoFit/>
          </a:bodyPr>
          <a:lstStyle/>
          <a:p>
            <a:pPr algn="ctr"/>
            <a:r>
              <a:rPr lang="en-US" dirty="0">
                <a:solidFill>
                  <a:schemeClr val="bg1"/>
                </a:solidFill>
              </a:rPr>
              <a:t>Van </a:t>
            </a:r>
            <a:r>
              <a:rPr lang="en-US" dirty="0" err="1">
                <a:solidFill>
                  <a:schemeClr val="bg1"/>
                </a:solidFill>
              </a:rPr>
              <a:t>Doesburg</a:t>
            </a:r>
            <a:endParaRPr lang="en-US" dirty="0">
              <a:solidFill>
                <a:schemeClr val="bg1"/>
              </a:solidFill>
            </a:endParaRPr>
          </a:p>
          <a:p>
            <a:pPr algn="ctr"/>
            <a:r>
              <a:rPr lang="en-US" i="1" dirty="0">
                <a:solidFill>
                  <a:schemeClr val="bg1"/>
                </a:solidFill>
              </a:rPr>
              <a:t>Composition</a:t>
            </a:r>
          </a:p>
          <a:p>
            <a:pPr algn="ctr"/>
            <a:r>
              <a:rPr lang="en-US" dirty="0">
                <a:solidFill>
                  <a:schemeClr val="bg1"/>
                </a:solidFill>
              </a:rPr>
              <a:t>1917</a:t>
            </a:r>
          </a:p>
          <a:p>
            <a:pPr algn="ctr"/>
            <a:r>
              <a:rPr lang="en-US" dirty="0">
                <a:solidFill>
                  <a:schemeClr val="bg1"/>
                </a:solidFill>
              </a:rPr>
              <a:t>Oil on canvas.</a:t>
            </a:r>
          </a:p>
          <a:p>
            <a:pPr algn="ctr"/>
            <a:r>
              <a:rPr lang="en-US" dirty="0">
                <a:solidFill>
                  <a:schemeClr val="bg1"/>
                </a:solidFill>
              </a:rPr>
              <a:t>Private Collection</a:t>
            </a:r>
          </a:p>
          <a:p>
            <a:pPr algn="ctr"/>
            <a:endParaRPr lang="en-US" b="0" i="0" dirty="0">
              <a:solidFill>
                <a:schemeClr val="bg1"/>
              </a:solidFill>
              <a:effectLst/>
              <a:latin typeface="Calibri" panose="020F0502020204030204" pitchFamily="34" charset="0"/>
              <a:cs typeface="Calibri" panose="020F0502020204030204" pitchFamily="34" charset="0"/>
            </a:endParaRPr>
          </a:p>
        </p:txBody>
      </p:sp>
      <p:pic>
        <p:nvPicPr>
          <p:cNvPr id="3" name="Picture 2" descr="A black and white and brown square pattern&#10;&#10;Description automatically generated with medium confidence">
            <a:extLst>
              <a:ext uri="{FF2B5EF4-FFF2-40B4-BE49-F238E27FC236}">
                <a16:creationId xmlns:a16="http://schemas.microsoft.com/office/drawing/2014/main" id="{25179D70-B8BD-3B44-AF8A-E70F6FF6BEF5}"/>
              </a:ext>
            </a:extLst>
          </p:cNvPr>
          <p:cNvPicPr>
            <a:picLocks noChangeAspect="1"/>
          </p:cNvPicPr>
          <p:nvPr/>
        </p:nvPicPr>
        <p:blipFill>
          <a:blip r:embed="rId2"/>
          <a:stretch>
            <a:fillRect/>
          </a:stretch>
        </p:blipFill>
        <p:spPr>
          <a:xfrm>
            <a:off x="0" y="0"/>
            <a:ext cx="6873240" cy="6858000"/>
          </a:xfrm>
          <a:prstGeom prst="rect">
            <a:avLst/>
          </a:prstGeom>
        </p:spPr>
      </p:pic>
    </p:spTree>
    <p:extLst>
      <p:ext uri="{BB962C8B-B14F-4D97-AF65-F5344CB8AC3E}">
        <p14:creationId xmlns:p14="http://schemas.microsoft.com/office/powerpoint/2010/main" val="2419001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rick wall with different colored bricks&#10;&#10;Description automatically generated">
            <a:extLst>
              <a:ext uri="{FF2B5EF4-FFF2-40B4-BE49-F238E27FC236}">
                <a16:creationId xmlns:a16="http://schemas.microsoft.com/office/drawing/2014/main" id="{041E008A-54F0-C74A-B3A0-9127D98E6D97}"/>
              </a:ext>
            </a:extLst>
          </p:cNvPr>
          <p:cNvPicPr>
            <a:picLocks noChangeAspect="1"/>
          </p:cNvPicPr>
          <p:nvPr/>
        </p:nvPicPr>
        <p:blipFill>
          <a:blip r:embed="rId2"/>
          <a:stretch>
            <a:fillRect/>
          </a:stretch>
        </p:blipFill>
        <p:spPr>
          <a:xfrm>
            <a:off x="-1" y="1106683"/>
            <a:ext cx="8611565" cy="4947070"/>
          </a:xfrm>
          <a:prstGeom prst="rect">
            <a:avLst/>
          </a:prstGeom>
        </p:spPr>
      </p:pic>
      <p:sp>
        <p:nvSpPr>
          <p:cNvPr id="7" name="TextBox 6">
            <a:extLst>
              <a:ext uri="{FF2B5EF4-FFF2-40B4-BE49-F238E27FC236}">
                <a16:creationId xmlns:a16="http://schemas.microsoft.com/office/drawing/2014/main" id="{3188F4F2-2BF1-FA4C-9CAE-1152A700DA3B}"/>
              </a:ext>
            </a:extLst>
          </p:cNvPr>
          <p:cNvSpPr txBox="1"/>
          <p:nvPr/>
        </p:nvSpPr>
        <p:spPr>
          <a:xfrm>
            <a:off x="9252213" y="2885761"/>
            <a:ext cx="2472941" cy="1815882"/>
          </a:xfrm>
          <a:prstGeom prst="rect">
            <a:avLst/>
          </a:prstGeom>
          <a:noFill/>
        </p:spPr>
        <p:txBody>
          <a:bodyPr wrap="square" rtlCol="0">
            <a:spAutoFit/>
          </a:bodyPr>
          <a:lstStyle/>
          <a:p>
            <a:pPr algn="ctr"/>
            <a:r>
              <a:rPr lang="en-US" sz="2800" dirty="0">
                <a:solidFill>
                  <a:srgbClr val="FFFFFF"/>
                </a:solidFill>
              </a:rPr>
              <a:t>Van </a:t>
            </a:r>
            <a:r>
              <a:rPr lang="en-US" sz="2800" dirty="0" err="1">
                <a:solidFill>
                  <a:srgbClr val="FFFFFF"/>
                </a:solidFill>
              </a:rPr>
              <a:t>Doesburg</a:t>
            </a:r>
            <a:endParaRPr lang="en-US" sz="2800" dirty="0">
              <a:solidFill>
                <a:srgbClr val="FFFFFF"/>
              </a:solidFill>
            </a:endParaRPr>
          </a:p>
          <a:p>
            <a:pPr algn="ctr"/>
            <a:r>
              <a:rPr lang="en-US" sz="2800" i="1" dirty="0">
                <a:solidFill>
                  <a:srgbClr val="FFFFFF"/>
                </a:solidFill>
              </a:rPr>
              <a:t>Brick Mosaic</a:t>
            </a:r>
          </a:p>
          <a:p>
            <a:pPr algn="ctr"/>
            <a:r>
              <a:rPr lang="en-US" sz="2800" dirty="0">
                <a:solidFill>
                  <a:srgbClr val="FFFFFF"/>
                </a:solidFill>
              </a:rPr>
              <a:t>1917-1918</a:t>
            </a:r>
          </a:p>
          <a:p>
            <a:pPr algn="ctr"/>
            <a:r>
              <a:rPr lang="en-US" sz="2800" dirty="0">
                <a:solidFill>
                  <a:srgbClr val="FFFFFF"/>
                </a:solidFill>
              </a:rPr>
              <a:t>De </a:t>
            </a:r>
            <a:r>
              <a:rPr lang="en-US" sz="2800" dirty="0" err="1">
                <a:solidFill>
                  <a:srgbClr val="FFFFFF"/>
                </a:solidFill>
              </a:rPr>
              <a:t>Vonk</a:t>
            </a:r>
            <a:r>
              <a:rPr lang="en-US" sz="2800" dirty="0">
                <a:solidFill>
                  <a:srgbClr val="FFFFFF"/>
                </a:solidFill>
              </a:rPr>
              <a:t> Hostel</a:t>
            </a:r>
          </a:p>
        </p:txBody>
      </p:sp>
    </p:spTree>
    <p:extLst>
      <p:ext uri="{BB962C8B-B14F-4D97-AF65-F5344CB8AC3E}">
        <p14:creationId xmlns:p14="http://schemas.microsoft.com/office/powerpoint/2010/main" val="1522656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286000" y="-1295400"/>
            <a:ext cx="7772400" cy="1143000"/>
          </a:xfrm>
        </p:spPr>
        <p:txBody>
          <a:bodyPr/>
          <a:lstStyle/>
          <a:p>
            <a:pPr eaLnBrk="1" hangingPunct="1"/>
            <a:r>
              <a:rPr lang="en-US" sz="1200" b="1">
                <a:solidFill>
                  <a:srgbClr val="000000"/>
                </a:solidFill>
                <a:latin typeface="Times" charset="0"/>
                <a:ea typeface="ＭＳ Ｐゴシック" charset="0"/>
                <a:cs typeface="ＭＳ Ｐゴシック" charset="0"/>
              </a:rPr>
              <a:t>Add on R: Black Square, c. 1915</a:t>
            </a:r>
          </a:p>
        </p:txBody>
      </p:sp>
      <p:pic>
        <p:nvPicPr>
          <p:cNvPr id="67587" name="Picture 3" descr="Malevich_Black_Square"/>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099405" y="385303"/>
            <a:ext cx="6145589" cy="6087393"/>
          </a:xfrm>
          <a:noFill/>
        </p:spPr>
      </p:pic>
    </p:spTree>
    <p:extLst>
      <p:ext uri="{BB962C8B-B14F-4D97-AF65-F5344CB8AC3E}">
        <p14:creationId xmlns:p14="http://schemas.microsoft.com/office/powerpoint/2010/main" val="2580450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5BF7CB-A22D-B846-936F-832CDF2FCCB7}"/>
              </a:ext>
            </a:extLst>
          </p:cNvPr>
          <p:cNvSpPr txBox="1"/>
          <p:nvPr/>
        </p:nvSpPr>
        <p:spPr>
          <a:xfrm>
            <a:off x="7290816" y="4350310"/>
            <a:ext cx="4165870" cy="2308324"/>
          </a:xfrm>
          <a:prstGeom prst="rect">
            <a:avLst/>
          </a:prstGeom>
          <a:noFill/>
        </p:spPr>
        <p:txBody>
          <a:bodyPr wrap="square" rtlCol="0">
            <a:spAutoFit/>
          </a:bodyPr>
          <a:lstStyle/>
          <a:p>
            <a:pPr algn="ctr"/>
            <a:r>
              <a:rPr lang="en-US" sz="2400" dirty="0">
                <a:solidFill>
                  <a:srgbClr val="FFFFFF"/>
                </a:solidFill>
              </a:rPr>
              <a:t>Van </a:t>
            </a:r>
            <a:r>
              <a:rPr lang="en-US" sz="2400" dirty="0" err="1">
                <a:solidFill>
                  <a:srgbClr val="FFFFFF"/>
                </a:solidFill>
              </a:rPr>
              <a:t>Doesburg</a:t>
            </a:r>
            <a:endParaRPr lang="en-US" sz="2400" dirty="0">
              <a:solidFill>
                <a:srgbClr val="FFFFFF"/>
              </a:solidFill>
            </a:endParaRPr>
          </a:p>
          <a:p>
            <a:pPr algn="ctr"/>
            <a:r>
              <a:rPr lang="en-US" sz="2400" i="1" dirty="0">
                <a:solidFill>
                  <a:srgbClr val="FFFFFF"/>
                </a:solidFill>
              </a:rPr>
              <a:t>Counter-Composition V</a:t>
            </a:r>
          </a:p>
          <a:p>
            <a:pPr algn="ctr"/>
            <a:r>
              <a:rPr lang="en-US" sz="2400" dirty="0">
                <a:solidFill>
                  <a:srgbClr val="FFFFFF"/>
                </a:solidFill>
              </a:rPr>
              <a:t>1924 </a:t>
            </a:r>
          </a:p>
          <a:p>
            <a:pPr algn="ctr"/>
            <a:r>
              <a:rPr lang="en-US" sz="2400" dirty="0">
                <a:solidFill>
                  <a:srgbClr val="FFFFFF"/>
                </a:solidFill>
              </a:rPr>
              <a:t>Oil on canvas</a:t>
            </a:r>
          </a:p>
          <a:p>
            <a:pPr algn="ctr"/>
            <a:r>
              <a:rPr lang="en-US" sz="2400" dirty="0">
                <a:solidFill>
                  <a:srgbClr val="FFFFFF"/>
                </a:solidFill>
              </a:rPr>
              <a:t>Centre for Fine Arts (BOZAR)</a:t>
            </a:r>
          </a:p>
          <a:p>
            <a:pPr algn="ctr"/>
            <a:r>
              <a:rPr lang="en-US" sz="2400" dirty="0">
                <a:solidFill>
                  <a:srgbClr val="FFFFFF"/>
                </a:solidFill>
              </a:rPr>
              <a:t>Brussels, Belgium</a:t>
            </a:r>
          </a:p>
        </p:txBody>
      </p:sp>
      <p:pic>
        <p:nvPicPr>
          <p:cNvPr id="4" name="Picture 3" descr="A square painting of different colors&#10;&#10;AI-generated content may be incorrect.">
            <a:extLst>
              <a:ext uri="{FF2B5EF4-FFF2-40B4-BE49-F238E27FC236}">
                <a16:creationId xmlns:a16="http://schemas.microsoft.com/office/drawing/2014/main" id="{079E9FE6-B51D-377F-E783-E9D24723EDF6}"/>
              </a:ext>
            </a:extLst>
          </p:cNvPr>
          <p:cNvPicPr>
            <a:picLocks noChangeAspect="1"/>
          </p:cNvPicPr>
          <p:nvPr/>
        </p:nvPicPr>
        <p:blipFill>
          <a:blip r:embed="rId2"/>
          <a:stretch>
            <a:fillRect/>
          </a:stretch>
        </p:blipFill>
        <p:spPr>
          <a:xfrm>
            <a:off x="0" y="0"/>
            <a:ext cx="6645019" cy="6858000"/>
          </a:xfrm>
          <a:prstGeom prst="rect">
            <a:avLst/>
          </a:prstGeom>
        </p:spPr>
      </p:pic>
    </p:spTree>
    <p:extLst>
      <p:ext uri="{BB962C8B-B14F-4D97-AF65-F5344CB8AC3E}">
        <p14:creationId xmlns:p14="http://schemas.microsoft.com/office/powerpoint/2010/main" val="2014759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61C4C81-7F6A-1D45-89CE-D308A73DFC18}"/>
              </a:ext>
            </a:extLst>
          </p:cNvPr>
          <p:cNvSpPr>
            <a:spLocks noGrp="1"/>
          </p:cNvSpPr>
          <p:nvPr>
            <p:ph type="title"/>
          </p:nvPr>
        </p:nvSpPr>
        <p:spPr>
          <a:xfrm>
            <a:off x="1805354" y="1117121"/>
            <a:ext cx="8253046" cy="4087925"/>
          </a:xfrm>
        </p:spPr>
        <p:txBody>
          <a:bodyPr>
            <a:normAutofit/>
          </a:bodyPr>
          <a:lstStyle/>
          <a:p>
            <a:pPr algn="ctr"/>
            <a:r>
              <a:rPr lang="en-US" sz="4000" dirty="0">
                <a:solidFill>
                  <a:srgbClr val="C00000"/>
                </a:solidFill>
              </a:rPr>
              <a:t>Dada: Zurich</a:t>
            </a:r>
          </a:p>
        </p:txBody>
      </p:sp>
    </p:spTree>
    <p:extLst>
      <p:ext uri="{BB962C8B-B14F-4D97-AF65-F5344CB8AC3E}">
        <p14:creationId xmlns:p14="http://schemas.microsoft.com/office/powerpoint/2010/main" val="3762686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ugo Ball Zurich 191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3962400" cy="6924721"/>
          </a:xfrm>
          <a:prstGeom prst="rect">
            <a:avLst/>
          </a:prstGeom>
        </p:spPr>
      </p:pic>
      <p:sp>
        <p:nvSpPr>
          <p:cNvPr id="5" name="TextBox 4"/>
          <p:cNvSpPr txBox="1"/>
          <p:nvPr/>
        </p:nvSpPr>
        <p:spPr>
          <a:xfrm>
            <a:off x="6520391" y="2844408"/>
            <a:ext cx="3587329" cy="1015663"/>
          </a:xfrm>
          <a:prstGeom prst="rect">
            <a:avLst/>
          </a:prstGeom>
          <a:noFill/>
        </p:spPr>
        <p:txBody>
          <a:bodyPr wrap="none" rtlCol="0">
            <a:spAutoFit/>
          </a:bodyPr>
          <a:lstStyle/>
          <a:p>
            <a:pPr algn="ctr"/>
            <a:r>
              <a:rPr lang="en-US" sz="2000" dirty="0">
                <a:solidFill>
                  <a:srgbClr val="FFFFFF"/>
                </a:solidFill>
              </a:rPr>
              <a:t>Hugo Ball at the Cabaret Voltaire</a:t>
            </a:r>
          </a:p>
          <a:p>
            <a:pPr algn="ctr"/>
            <a:r>
              <a:rPr lang="en-US" sz="2000" dirty="0">
                <a:solidFill>
                  <a:srgbClr val="FFFFFF"/>
                </a:solidFill>
              </a:rPr>
              <a:t>Zurich</a:t>
            </a:r>
          </a:p>
          <a:p>
            <a:pPr algn="ctr"/>
            <a:r>
              <a:rPr lang="en-US" sz="2000" dirty="0">
                <a:solidFill>
                  <a:srgbClr val="FFFFFF"/>
                </a:solidFill>
              </a:rPr>
              <a:t>1916</a:t>
            </a:r>
          </a:p>
        </p:txBody>
      </p:sp>
    </p:spTree>
    <p:extLst>
      <p:ext uri="{BB962C8B-B14F-4D97-AF65-F5344CB8AC3E}">
        <p14:creationId xmlns:p14="http://schemas.microsoft.com/office/powerpoint/2010/main" val="1258312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ll Poetry 19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474845" cy="6858000"/>
          </a:xfrm>
          <a:prstGeom prst="rect">
            <a:avLst/>
          </a:prstGeom>
        </p:spPr>
      </p:pic>
    </p:spTree>
    <p:extLst>
      <p:ext uri="{BB962C8B-B14F-4D97-AF65-F5344CB8AC3E}">
        <p14:creationId xmlns:p14="http://schemas.microsoft.com/office/powerpoint/2010/main" val="71225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ll Poetry 19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474845" cy="6858000"/>
          </a:xfrm>
          <a:prstGeom prst="rect">
            <a:avLst/>
          </a:prstGeom>
        </p:spPr>
      </p:pic>
      <p:pic>
        <p:nvPicPr>
          <p:cNvPr id="3" name="Picture 2" descr="A wall with a painting of a knife and a pen&#10;&#10;Description automatically generated with medium confidence">
            <a:extLst>
              <a:ext uri="{FF2B5EF4-FFF2-40B4-BE49-F238E27FC236}">
                <a16:creationId xmlns:a16="http://schemas.microsoft.com/office/drawing/2014/main" id="{7C35BF05-7588-234B-9F16-FC8469095C8F}"/>
              </a:ext>
            </a:extLst>
          </p:cNvPr>
          <p:cNvPicPr>
            <a:picLocks noChangeAspect="1"/>
          </p:cNvPicPr>
          <p:nvPr/>
        </p:nvPicPr>
        <p:blipFill>
          <a:blip r:embed="rId3"/>
          <a:stretch>
            <a:fillRect/>
          </a:stretch>
        </p:blipFill>
        <p:spPr>
          <a:xfrm>
            <a:off x="4689232" y="586154"/>
            <a:ext cx="7502768" cy="5685692"/>
          </a:xfrm>
          <a:prstGeom prst="rect">
            <a:avLst/>
          </a:prstGeom>
        </p:spPr>
      </p:pic>
    </p:spTree>
    <p:extLst>
      <p:ext uri="{BB962C8B-B14F-4D97-AF65-F5344CB8AC3E}">
        <p14:creationId xmlns:p14="http://schemas.microsoft.com/office/powerpoint/2010/main" val="145202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title"/>
          </p:nvPr>
        </p:nvSpPr>
        <p:spPr>
          <a:xfrm>
            <a:off x="4317480" y="2415726"/>
            <a:ext cx="3312368" cy="2026547"/>
          </a:xfrm>
          <a:solidFill>
            <a:schemeClr val="tx1"/>
          </a:solidFill>
        </p:spPr>
        <p:txBody>
          <a:bodyPr>
            <a:noAutofit/>
          </a:bodyPr>
          <a:lstStyle/>
          <a:p>
            <a:pPr algn="ctr"/>
            <a:r>
              <a:rPr lang="en-US" sz="6000" dirty="0">
                <a:solidFill>
                  <a:schemeClr val="accent1"/>
                </a:solidFill>
              </a:rPr>
              <a:t>Duchamp</a:t>
            </a:r>
            <a:endParaRPr lang="ru-RU" sz="6000" dirty="0">
              <a:solidFill>
                <a:schemeClr val="accent1"/>
              </a:solidFill>
            </a:endParaRPr>
          </a:p>
        </p:txBody>
      </p:sp>
    </p:spTree>
    <p:extLst>
      <p:ext uri="{BB962C8B-B14F-4D97-AF65-F5344CB8AC3E}">
        <p14:creationId xmlns:p14="http://schemas.microsoft.com/office/powerpoint/2010/main" val="3888847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uchamp Smoking with F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191507" cy="6858000"/>
          </a:xfrm>
          <a:prstGeom prst="rect">
            <a:avLst/>
          </a:prstGeom>
        </p:spPr>
      </p:pic>
      <p:sp>
        <p:nvSpPr>
          <p:cNvPr id="7" name="TextBox 6"/>
          <p:cNvSpPr txBox="1"/>
          <p:nvPr/>
        </p:nvSpPr>
        <p:spPr>
          <a:xfrm>
            <a:off x="6754368" y="5466695"/>
            <a:ext cx="3450336" cy="1231106"/>
          </a:xfrm>
          <a:prstGeom prst="rect">
            <a:avLst/>
          </a:prstGeom>
          <a:noFill/>
        </p:spPr>
        <p:txBody>
          <a:bodyPr wrap="square" rtlCol="0">
            <a:spAutoFit/>
          </a:bodyPr>
          <a:lstStyle/>
          <a:p>
            <a:pPr algn="ctr"/>
            <a:r>
              <a:rPr lang="en-US" sz="2800" dirty="0">
                <a:solidFill>
                  <a:srgbClr val="FFFFFF"/>
                </a:solidFill>
              </a:rPr>
              <a:t>Marcel Duchamp</a:t>
            </a:r>
          </a:p>
          <a:p>
            <a:pPr algn="ctr"/>
            <a:r>
              <a:rPr lang="en-US" sz="2800" dirty="0">
                <a:solidFill>
                  <a:srgbClr val="FFFFFF"/>
                </a:solidFill>
              </a:rPr>
              <a:t>1887-1968</a:t>
            </a:r>
          </a:p>
          <a:p>
            <a:pPr algn="ctr"/>
            <a:endParaRPr lang="en-US" dirty="0">
              <a:solidFill>
                <a:srgbClr val="FFFFFF"/>
              </a:solidFill>
            </a:endParaRPr>
          </a:p>
        </p:txBody>
      </p:sp>
    </p:spTree>
    <p:extLst>
      <p:ext uri="{BB962C8B-B14F-4D97-AF65-F5344CB8AC3E}">
        <p14:creationId xmlns:p14="http://schemas.microsoft.com/office/powerpoint/2010/main" val="340360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ainting of a group of people&#10;&#10;Description automatically generated">
            <a:extLst>
              <a:ext uri="{FF2B5EF4-FFF2-40B4-BE49-F238E27FC236}">
                <a16:creationId xmlns:a16="http://schemas.microsoft.com/office/drawing/2014/main" id="{46B251C8-5C70-8245-9AA2-E231DC15591A}"/>
              </a:ext>
            </a:extLst>
          </p:cNvPr>
          <p:cNvPicPr>
            <a:picLocks noChangeAspect="1"/>
          </p:cNvPicPr>
          <p:nvPr/>
        </p:nvPicPr>
        <p:blipFill>
          <a:blip r:embed="rId2"/>
          <a:stretch>
            <a:fillRect/>
          </a:stretch>
        </p:blipFill>
        <p:spPr>
          <a:xfrm>
            <a:off x="-1" y="0"/>
            <a:ext cx="4159515" cy="6858000"/>
          </a:xfrm>
          <a:prstGeom prst="rect">
            <a:avLst/>
          </a:prstGeom>
        </p:spPr>
      </p:pic>
      <p:sp>
        <p:nvSpPr>
          <p:cNvPr id="9" name="TextBox 8">
            <a:extLst>
              <a:ext uri="{FF2B5EF4-FFF2-40B4-BE49-F238E27FC236}">
                <a16:creationId xmlns:a16="http://schemas.microsoft.com/office/drawing/2014/main" id="{E9DA0FB9-9E87-F24D-BF62-5B7C8D636718}"/>
              </a:ext>
            </a:extLst>
          </p:cNvPr>
          <p:cNvSpPr txBox="1"/>
          <p:nvPr/>
        </p:nvSpPr>
        <p:spPr>
          <a:xfrm>
            <a:off x="6096000" y="5046318"/>
            <a:ext cx="5477692" cy="1631216"/>
          </a:xfrm>
          <a:prstGeom prst="rect">
            <a:avLst/>
          </a:prstGeom>
          <a:noFill/>
        </p:spPr>
        <p:txBody>
          <a:bodyPr wrap="square" rtlCol="0">
            <a:spAutoFit/>
          </a:bodyPr>
          <a:lstStyle/>
          <a:p>
            <a:pPr algn="ctr"/>
            <a:r>
              <a:rPr lang="en-US" sz="2000" dirty="0">
                <a:solidFill>
                  <a:schemeClr val="bg1"/>
                </a:solidFill>
              </a:rPr>
              <a:t>Marcel Duchamp</a:t>
            </a:r>
          </a:p>
          <a:p>
            <a:pPr algn="ctr"/>
            <a:r>
              <a:rPr lang="en-US" sz="2000" i="1" dirty="0">
                <a:solidFill>
                  <a:schemeClr val="bg1"/>
                </a:solidFill>
              </a:rPr>
              <a:t>Nude Descending a Staircase No. 2</a:t>
            </a:r>
          </a:p>
          <a:p>
            <a:pPr algn="ctr"/>
            <a:r>
              <a:rPr lang="en-US" sz="2000" dirty="0">
                <a:solidFill>
                  <a:schemeClr val="bg1"/>
                </a:solidFill>
              </a:rPr>
              <a:t>1912</a:t>
            </a:r>
          </a:p>
          <a:p>
            <a:pPr algn="ctr"/>
            <a:r>
              <a:rPr lang="en-US" sz="2000" dirty="0">
                <a:solidFill>
                  <a:schemeClr val="bg1"/>
                </a:solidFill>
              </a:rPr>
              <a:t>Oil on canvas</a:t>
            </a:r>
          </a:p>
          <a:p>
            <a:pPr algn="ctr"/>
            <a:r>
              <a:rPr lang="en-US" sz="2000" dirty="0">
                <a:solidFill>
                  <a:schemeClr val="bg1"/>
                </a:solidFill>
              </a:rPr>
              <a:t>Philadelphia Museum of Art</a:t>
            </a:r>
          </a:p>
        </p:txBody>
      </p:sp>
    </p:spTree>
    <p:extLst>
      <p:ext uri="{BB962C8B-B14F-4D97-AF65-F5344CB8AC3E}">
        <p14:creationId xmlns:p14="http://schemas.microsoft.com/office/powerpoint/2010/main" val="3180858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z="1200" b="1">
                <a:latin typeface="Times" charset="0"/>
                <a:ea typeface="ＭＳ Ｐゴシック" charset="0"/>
                <a:cs typeface="ＭＳ Ｐゴシック" charset="0"/>
              </a:rPr>
              <a:t>Malevich, An Englishman in Moscow, 1913-14</a:t>
            </a:r>
            <a:r>
              <a:rPr lang="en-US" sz="1200">
                <a:latin typeface="Arial" charset="0"/>
                <a:ea typeface="ＭＳ Ｐゴシック" charset="0"/>
                <a:cs typeface="ＭＳ Ｐゴシック" charset="0"/>
              </a:rPr>
              <a:t>; the poet Aleksei Kruchenykh, book Slovo kak takovoe (The Word </a:t>
            </a:r>
            <a:br>
              <a:rPr lang="en-US" sz="1200">
                <a:latin typeface="Arial" charset="0"/>
                <a:ea typeface="ＭＳ Ｐゴシック" charset="0"/>
                <a:cs typeface="ＭＳ Ｐゴシック" charset="0"/>
              </a:rPr>
            </a:br>
            <a:r>
              <a:rPr lang="en-US" sz="1200">
                <a:latin typeface="Arial" charset="0"/>
                <a:ea typeface="ＭＳ Ｐゴシック" charset="0"/>
                <a:cs typeface="ＭＳ Ｐゴシック" charset="0"/>
              </a:rPr>
              <a:t>as</a:t>
            </a:r>
            <a:br>
              <a:rPr lang="en-US" sz="1200">
                <a:latin typeface="Arial" charset="0"/>
                <a:ea typeface="ＭＳ Ｐゴシック" charset="0"/>
                <a:cs typeface="ＭＳ Ｐゴシック" charset="0"/>
              </a:rPr>
            </a:br>
            <a:r>
              <a:rPr lang="en-US" sz="1200">
                <a:latin typeface="Arial" charset="0"/>
                <a:ea typeface="ＭＳ Ｐゴシック" charset="0"/>
                <a:cs typeface="ＭＳ Ｐゴシック" charset="0"/>
              </a:rPr>
              <a:t> Such), 1913, cover by Malevich; photo of Kruchenykh</a:t>
            </a:r>
            <a:endParaRPr lang="en-US">
              <a:latin typeface="Arial" charset="0"/>
              <a:ea typeface="ＭＳ Ｐゴシック" charset="0"/>
              <a:cs typeface="ＭＳ Ｐゴシック" charset="0"/>
            </a:endParaRPr>
          </a:p>
        </p:txBody>
      </p:sp>
      <p:sp>
        <p:nvSpPr>
          <p:cNvPr id="62470" name="Rectangle 4"/>
          <p:cNvSpPr>
            <a:spLocks noChangeArrowheads="1"/>
          </p:cNvSpPr>
          <p:nvPr/>
        </p:nvSpPr>
        <p:spPr bwMode="auto">
          <a:xfrm>
            <a:off x="7245046" y="5133474"/>
            <a:ext cx="4572001"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dirty="0">
                <a:solidFill>
                  <a:schemeClr val="bg1"/>
                </a:solidFill>
              </a:rPr>
              <a:t>Marcel Duchamp</a:t>
            </a:r>
          </a:p>
          <a:p>
            <a:pPr algn="ctr"/>
            <a:r>
              <a:rPr lang="en-US" sz="2000" i="1" dirty="0">
                <a:solidFill>
                  <a:schemeClr val="bg1"/>
                </a:solidFill>
              </a:rPr>
              <a:t>The Chocolate Grinder</a:t>
            </a:r>
          </a:p>
          <a:p>
            <a:pPr algn="ctr"/>
            <a:r>
              <a:rPr lang="en-US" sz="2000" dirty="0">
                <a:solidFill>
                  <a:schemeClr val="bg1"/>
                </a:solidFill>
              </a:rPr>
              <a:t>1914</a:t>
            </a:r>
          </a:p>
          <a:p>
            <a:pPr algn="ctr"/>
            <a:r>
              <a:rPr lang="en-US" sz="2000" dirty="0">
                <a:solidFill>
                  <a:schemeClr val="bg1"/>
                </a:solidFill>
              </a:rPr>
              <a:t>Oil, graphite, and thread on canvas</a:t>
            </a:r>
          </a:p>
          <a:p>
            <a:pPr algn="ctr"/>
            <a:r>
              <a:rPr lang="en-US" sz="2000" dirty="0">
                <a:solidFill>
                  <a:schemeClr val="bg1"/>
                </a:solidFill>
              </a:rPr>
              <a:t>Philadelphia Museum of Art</a:t>
            </a:r>
          </a:p>
        </p:txBody>
      </p:sp>
      <p:pic>
        <p:nvPicPr>
          <p:cNvPr id="3" name="Picture 2" descr="A drawing of a drum set&#10;&#10;Description automatically generated">
            <a:extLst>
              <a:ext uri="{FF2B5EF4-FFF2-40B4-BE49-F238E27FC236}">
                <a16:creationId xmlns:a16="http://schemas.microsoft.com/office/drawing/2014/main" id="{30C9E9A1-048E-B34A-92B2-3BD87374D756}"/>
              </a:ext>
            </a:extLst>
          </p:cNvPr>
          <p:cNvPicPr>
            <a:picLocks noChangeAspect="1"/>
          </p:cNvPicPr>
          <p:nvPr/>
        </p:nvPicPr>
        <p:blipFill>
          <a:blip r:embed="rId3"/>
          <a:stretch>
            <a:fillRect/>
          </a:stretch>
        </p:blipFill>
        <p:spPr>
          <a:xfrm>
            <a:off x="-966" y="0"/>
            <a:ext cx="5904891" cy="6858000"/>
          </a:xfrm>
          <a:prstGeom prst="rect">
            <a:avLst/>
          </a:prstGeom>
        </p:spPr>
      </p:pic>
    </p:spTree>
    <p:extLst>
      <p:ext uri="{BB962C8B-B14F-4D97-AF65-F5344CB8AC3E}">
        <p14:creationId xmlns:p14="http://schemas.microsoft.com/office/powerpoint/2010/main" val="1340076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286000" y="-1295400"/>
            <a:ext cx="7772400" cy="1143000"/>
          </a:xfrm>
        </p:spPr>
        <p:txBody>
          <a:bodyPr/>
          <a:lstStyle/>
          <a:p>
            <a:pPr eaLnBrk="1" hangingPunct="1"/>
            <a:r>
              <a:rPr lang="en-US" sz="1200" b="1">
                <a:solidFill>
                  <a:srgbClr val="000000"/>
                </a:solidFill>
                <a:latin typeface="Times" charset="0"/>
                <a:ea typeface="ＭＳ Ｐゴシック" charset="0"/>
                <a:cs typeface="ＭＳ Ｐゴシック" charset="0"/>
              </a:rPr>
              <a:t>Add on R: Black Square, c. 1915</a:t>
            </a:r>
          </a:p>
        </p:txBody>
      </p:sp>
      <p:pic>
        <p:nvPicPr>
          <p:cNvPr id="5" name="Picture 4" descr="A sign with a picture of a child in a crib&#10;&#10;Description automatically generated">
            <a:extLst>
              <a:ext uri="{FF2B5EF4-FFF2-40B4-BE49-F238E27FC236}">
                <a16:creationId xmlns:a16="http://schemas.microsoft.com/office/drawing/2014/main" id="{B05714EF-9DF2-084E-B5E7-5D02BC530EE3}"/>
              </a:ext>
            </a:extLst>
          </p:cNvPr>
          <p:cNvPicPr>
            <a:picLocks noChangeAspect="1"/>
          </p:cNvPicPr>
          <p:nvPr/>
        </p:nvPicPr>
        <p:blipFill>
          <a:blip r:embed="rId3"/>
          <a:stretch>
            <a:fillRect/>
          </a:stretch>
        </p:blipFill>
        <p:spPr>
          <a:xfrm>
            <a:off x="0" y="1042416"/>
            <a:ext cx="6827413" cy="4474463"/>
          </a:xfrm>
          <a:prstGeom prst="rect">
            <a:avLst/>
          </a:prstGeom>
        </p:spPr>
      </p:pic>
      <p:sp>
        <p:nvSpPr>
          <p:cNvPr id="8" name="TextBox 7">
            <a:extLst>
              <a:ext uri="{FF2B5EF4-FFF2-40B4-BE49-F238E27FC236}">
                <a16:creationId xmlns:a16="http://schemas.microsoft.com/office/drawing/2014/main" id="{A65D37EC-BFB3-FF47-94CF-2664EC8BC1F4}"/>
              </a:ext>
            </a:extLst>
          </p:cNvPr>
          <p:cNvSpPr txBox="1"/>
          <p:nvPr/>
        </p:nvSpPr>
        <p:spPr>
          <a:xfrm>
            <a:off x="7048500" y="2660709"/>
            <a:ext cx="5143500" cy="1938992"/>
          </a:xfrm>
          <a:prstGeom prst="rect">
            <a:avLst/>
          </a:prstGeom>
          <a:noFill/>
        </p:spPr>
        <p:txBody>
          <a:bodyPr wrap="square" rtlCol="0">
            <a:spAutoFit/>
          </a:bodyPr>
          <a:lstStyle/>
          <a:p>
            <a:pPr algn="ctr"/>
            <a:r>
              <a:rPr lang="en-US" sz="2000" dirty="0">
                <a:solidFill>
                  <a:schemeClr val="bg1"/>
                </a:solidFill>
              </a:rPr>
              <a:t>Marcel Duchamp</a:t>
            </a:r>
          </a:p>
          <a:p>
            <a:pPr algn="ctr"/>
            <a:r>
              <a:rPr lang="en-US" sz="2000" dirty="0">
                <a:solidFill>
                  <a:schemeClr val="bg1"/>
                </a:solidFill>
              </a:rPr>
              <a:t>(Attributed)</a:t>
            </a:r>
          </a:p>
          <a:p>
            <a:pPr algn="ctr"/>
            <a:r>
              <a:rPr lang="en-US" sz="2000" i="1" dirty="0" err="1">
                <a:solidFill>
                  <a:schemeClr val="bg1"/>
                </a:solidFill>
              </a:rPr>
              <a:t>Apolinére</a:t>
            </a:r>
            <a:r>
              <a:rPr lang="en-US" sz="2000" i="1" dirty="0">
                <a:solidFill>
                  <a:schemeClr val="bg1"/>
                </a:solidFill>
              </a:rPr>
              <a:t> Enameled</a:t>
            </a:r>
          </a:p>
          <a:p>
            <a:pPr algn="ctr"/>
            <a:r>
              <a:rPr lang="en-US" sz="2000" dirty="0">
                <a:solidFill>
                  <a:schemeClr val="bg1"/>
                </a:solidFill>
              </a:rPr>
              <a:t>1916-1917</a:t>
            </a:r>
          </a:p>
          <a:p>
            <a:pPr algn="ctr"/>
            <a:r>
              <a:rPr lang="en-US" sz="2000" dirty="0">
                <a:solidFill>
                  <a:schemeClr val="bg1"/>
                </a:solidFill>
              </a:rPr>
              <a:t>Mixed media</a:t>
            </a:r>
          </a:p>
          <a:p>
            <a:pPr algn="ctr"/>
            <a:r>
              <a:rPr lang="en-US" sz="2000" dirty="0">
                <a:solidFill>
                  <a:schemeClr val="bg1"/>
                </a:solidFill>
              </a:rPr>
              <a:t>Philadelphia Museum of Art</a:t>
            </a:r>
          </a:p>
        </p:txBody>
      </p:sp>
    </p:spTree>
    <p:extLst>
      <p:ext uri="{BB962C8B-B14F-4D97-AF65-F5344CB8AC3E}">
        <p14:creationId xmlns:p14="http://schemas.microsoft.com/office/powerpoint/2010/main" val="2599397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133600" y="-1524000"/>
            <a:ext cx="8229600" cy="1143000"/>
          </a:xfrm>
        </p:spPr>
        <p:txBody>
          <a:bodyPr/>
          <a:lstStyle/>
          <a:p>
            <a:pPr eaLnBrk="1" hangingPunct="1"/>
            <a:r>
              <a:rPr lang="en-US" sz="1200" b="1">
                <a:latin typeface="Times" charset="0"/>
                <a:ea typeface="ＭＳ Ｐゴシック" charset="0"/>
                <a:cs typeface="ＭＳ Ｐゴシック" charset="0"/>
              </a:rPr>
              <a:t>Malevich, Self-Portrait, 1908-9</a:t>
            </a:r>
          </a:p>
        </p:txBody>
      </p:sp>
      <p:pic>
        <p:nvPicPr>
          <p:cNvPr id="41987" name="Picture 3" descr="malevich"/>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0"/>
            <a:ext cx="6844057" cy="6858000"/>
          </a:xfrm>
          <a:noFill/>
        </p:spPr>
      </p:pic>
      <p:sp>
        <p:nvSpPr>
          <p:cNvPr id="41988" name="Rectangle 1"/>
          <p:cNvSpPr>
            <a:spLocks noChangeArrowheads="1"/>
          </p:cNvSpPr>
          <p:nvPr/>
        </p:nvSpPr>
        <p:spPr bwMode="auto">
          <a:xfrm>
            <a:off x="7197969" y="2867880"/>
            <a:ext cx="4314093"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400" dirty="0">
                <a:solidFill>
                  <a:schemeClr val="bg1"/>
                </a:solidFill>
              </a:rPr>
              <a:t>Kazimir Malevich </a:t>
            </a:r>
          </a:p>
          <a:p>
            <a:pPr algn="ctr"/>
            <a:r>
              <a:rPr lang="en-US" sz="2400" i="1" dirty="0">
                <a:solidFill>
                  <a:schemeClr val="bg1"/>
                </a:solidFill>
              </a:rPr>
              <a:t>Self-Portrait</a:t>
            </a:r>
          </a:p>
          <a:p>
            <a:pPr algn="ctr"/>
            <a:r>
              <a:rPr lang="en-US" sz="2400" dirty="0">
                <a:solidFill>
                  <a:schemeClr val="bg1"/>
                </a:solidFill>
              </a:rPr>
              <a:t>c. 1910</a:t>
            </a:r>
          </a:p>
          <a:p>
            <a:pPr algn="ctr"/>
            <a:r>
              <a:rPr lang="en-US" sz="2400" dirty="0">
                <a:solidFill>
                  <a:schemeClr val="bg1"/>
                </a:solidFill>
              </a:rPr>
              <a:t>Oil on canvas</a:t>
            </a:r>
          </a:p>
          <a:p>
            <a:pPr algn="ctr"/>
            <a:r>
              <a:rPr lang="en-US" sz="2400" dirty="0">
                <a:solidFill>
                  <a:schemeClr val="bg1"/>
                </a:solidFill>
              </a:rPr>
              <a:t>State Tret’iakov Gallery</a:t>
            </a:r>
          </a:p>
          <a:p>
            <a:pPr algn="ctr"/>
            <a:r>
              <a:rPr lang="en-US" sz="2400" dirty="0">
                <a:solidFill>
                  <a:schemeClr val="bg1"/>
                </a:solidFill>
              </a:rPr>
              <a:t>Moscow</a:t>
            </a:r>
          </a:p>
        </p:txBody>
      </p:sp>
    </p:spTree>
    <p:extLst>
      <p:ext uri="{BB962C8B-B14F-4D97-AF65-F5344CB8AC3E}">
        <p14:creationId xmlns:p14="http://schemas.microsoft.com/office/powerpoint/2010/main" val="916419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133600" y="-1524000"/>
            <a:ext cx="8229600" cy="1143000"/>
          </a:xfrm>
        </p:spPr>
        <p:txBody>
          <a:bodyPr/>
          <a:lstStyle/>
          <a:p>
            <a:pPr eaLnBrk="1" hangingPunct="1"/>
            <a:r>
              <a:rPr lang="en-US" sz="1200">
                <a:latin typeface="Times" charset="0"/>
                <a:ea typeface="ＭＳ Ｐゴシック" charset="0"/>
                <a:cs typeface="ＭＳ Ｐゴシック" charset="0"/>
              </a:rPr>
              <a:t>R:  Malevich, Suprematist Painting, 1915</a:t>
            </a:r>
            <a:endParaRPr lang="fr-FR" sz="1200">
              <a:latin typeface="Times" charset="0"/>
              <a:ea typeface="ＭＳ Ｐゴシック" charset="0"/>
              <a:cs typeface="ＭＳ Ｐゴシック" charset="0"/>
            </a:endParaRPr>
          </a:p>
        </p:txBody>
      </p:sp>
      <p:pic>
        <p:nvPicPr>
          <p:cNvPr id="75780" name="Picture 4" descr="malevich"/>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10107"/>
            <a:ext cx="4059936" cy="6837786"/>
          </a:xfrm>
          <a:noFill/>
        </p:spPr>
      </p:pic>
      <p:pic>
        <p:nvPicPr>
          <p:cNvPr id="5" name="Picture 4" descr="A sign with a picture of a child in a crib&#10;&#10;Description automatically generated">
            <a:extLst>
              <a:ext uri="{FF2B5EF4-FFF2-40B4-BE49-F238E27FC236}">
                <a16:creationId xmlns:a16="http://schemas.microsoft.com/office/drawing/2014/main" id="{57EB1650-FB61-5244-978A-737BC1530F45}"/>
              </a:ext>
            </a:extLst>
          </p:cNvPr>
          <p:cNvPicPr>
            <a:picLocks noChangeAspect="1"/>
          </p:cNvPicPr>
          <p:nvPr/>
        </p:nvPicPr>
        <p:blipFill>
          <a:blip r:embed="rId4"/>
          <a:stretch>
            <a:fillRect/>
          </a:stretch>
        </p:blipFill>
        <p:spPr>
          <a:xfrm>
            <a:off x="5364587" y="1304545"/>
            <a:ext cx="6827413" cy="4474463"/>
          </a:xfrm>
          <a:prstGeom prst="rect">
            <a:avLst/>
          </a:prstGeom>
        </p:spPr>
      </p:pic>
    </p:spTree>
    <p:extLst>
      <p:ext uri="{BB962C8B-B14F-4D97-AF65-F5344CB8AC3E}">
        <p14:creationId xmlns:p14="http://schemas.microsoft.com/office/powerpoint/2010/main" val="1688048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tieglitz G. O'Keeffe 1918.jpg"/>
          <p:cNvPicPr>
            <a:picLocks noGrp="1" noChangeAspect="1"/>
          </p:cNvPicPr>
          <p:nvPr>
            <p:ph idx="1"/>
          </p:nvPr>
        </p:nvPicPr>
        <p:blipFill>
          <a:blip r:embed="rId2"/>
          <a:srcRect l="-64553" r="-64553"/>
          <a:stretch>
            <a:fillRect/>
          </a:stretch>
        </p:blipFill>
        <p:spPr>
          <a:xfrm>
            <a:off x="4731858" y="532435"/>
            <a:ext cx="8813552" cy="4847114"/>
          </a:xfrm>
        </p:spPr>
      </p:pic>
      <p:sp>
        <p:nvSpPr>
          <p:cNvPr id="6" name="TextBox 5"/>
          <p:cNvSpPr txBox="1"/>
          <p:nvPr/>
        </p:nvSpPr>
        <p:spPr>
          <a:xfrm>
            <a:off x="8244931" y="5754622"/>
            <a:ext cx="1787406" cy="923330"/>
          </a:xfrm>
          <a:prstGeom prst="rect">
            <a:avLst/>
          </a:prstGeom>
          <a:noFill/>
        </p:spPr>
        <p:txBody>
          <a:bodyPr wrap="none" rtlCol="0">
            <a:spAutoFit/>
          </a:bodyPr>
          <a:lstStyle/>
          <a:p>
            <a:pPr algn="ctr"/>
            <a:r>
              <a:rPr lang="en-US" dirty="0">
                <a:solidFill>
                  <a:srgbClr val="FFFFFF"/>
                </a:solidFill>
              </a:rPr>
              <a:t>Alfred Stieglitz</a:t>
            </a:r>
          </a:p>
          <a:p>
            <a:pPr algn="ctr"/>
            <a:r>
              <a:rPr lang="en-US" i="1" dirty="0">
                <a:solidFill>
                  <a:srgbClr val="FFFFFF"/>
                </a:solidFill>
              </a:rPr>
              <a:t>Georgia O’Keeffe</a:t>
            </a:r>
            <a:endParaRPr lang="en-US" dirty="0">
              <a:solidFill>
                <a:srgbClr val="FFFFFF"/>
              </a:solidFill>
            </a:endParaRPr>
          </a:p>
          <a:p>
            <a:pPr algn="ctr"/>
            <a:r>
              <a:rPr lang="en-US" dirty="0">
                <a:solidFill>
                  <a:srgbClr val="FFFFFF"/>
                </a:solidFill>
              </a:rPr>
              <a:t>1918</a:t>
            </a:r>
          </a:p>
        </p:txBody>
      </p:sp>
      <p:pic>
        <p:nvPicPr>
          <p:cNvPr id="3" name="Picture 2" descr="291 Fifth Avenue.jpg">
            <a:extLst>
              <a:ext uri="{FF2B5EF4-FFF2-40B4-BE49-F238E27FC236}">
                <a16:creationId xmlns:a16="http://schemas.microsoft.com/office/drawing/2014/main" id="{A73AFDE8-D63A-E06A-34B8-924F69E76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51" y="51644"/>
            <a:ext cx="4335923" cy="5327905"/>
          </a:xfrm>
          <a:prstGeom prst="rect">
            <a:avLst/>
          </a:prstGeom>
        </p:spPr>
      </p:pic>
      <p:sp>
        <p:nvSpPr>
          <p:cNvPr id="7" name="TextBox 6">
            <a:extLst>
              <a:ext uri="{FF2B5EF4-FFF2-40B4-BE49-F238E27FC236}">
                <a16:creationId xmlns:a16="http://schemas.microsoft.com/office/drawing/2014/main" id="{991A91B0-84AF-A6C8-4C31-7E11A853E7DD}"/>
              </a:ext>
            </a:extLst>
          </p:cNvPr>
          <p:cNvSpPr txBox="1"/>
          <p:nvPr/>
        </p:nvSpPr>
        <p:spPr>
          <a:xfrm>
            <a:off x="1337332" y="5754622"/>
            <a:ext cx="3057247" cy="923330"/>
          </a:xfrm>
          <a:prstGeom prst="rect">
            <a:avLst/>
          </a:prstGeom>
          <a:noFill/>
        </p:spPr>
        <p:txBody>
          <a:bodyPr wrap="none" rtlCol="0">
            <a:spAutoFit/>
          </a:bodyPr>
          <a:lstStyle/>
          <a:p>
            <a:pPr algn="ctr"/>
            <a:r>
              <a:rPr lang="en-US" dirty="0">
                <a:solidFill>
                  <a:srgbClr val="FFFFFF"/>
                </a:solidFill>
              </a:rPr>
              <a:t>291 Fifth Ave., New York, NY</a:t>
            </a:r>
          </a:p>
          <a:p>
            <a:pPr algn="ctr"/>
            <a:r>
              <a:rPr lang="en-US" dirty="0">
                <a:solidFill>
                  <a:srgbClr val="FFFFFF"/>
                </a:solidFill>
              </a:rPr>
              <a:t>Site of Alfred Stieglitz’s Gallery</a:t>
            </a:r>
          </a:p>
          <a:p>
            <a:pPr algn="ctr"/>
            <a:r>
              <a:rPr lang="en-US" dirty="0">
                <a:solidFill>
                  <a:srgbClr val="FFFFFF"/>
                </a:solidFill>
              </a:rPr>
              <a:t>c. 1913</a:t>
            </a:r>
          </a:p>
        </p:txBody>
      </p:sp>
    </p:spTree>
    <p:extLst>
      <p:ext uri="{BB962C8B-B14F-4D97-AF65-F5344CB8AC3E}">
        <p14:creationId xmlns:p14="http://schemas.microsoft.com/office/powerpoint/2010/main" val="1350880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610717" y="3429000"/>
            <a:ext cx="2755306" cy="1200329"/>
          </a:xfrm>
          <a:prstGeom prst="rect">
            <a:avLst/>
          </a:prstGeom>
        </p:spPr>
        <p:txBody>
          <a:bodyPr wrap="none">
            <a:spAutoFit/>
          </a:bodyPr>
          <a:lstStyle/>
          <a:p>
            <a:pPr algn="ctr"/>
            <a:r>
              <a:rPr lang="en-US" dirty="0">
                <a:solidFill>
                  <a:schemeClr val="bg1"/>
                </a:solidFill>
              </a:rPr>
              <a:t>Marcel Duchamp</a:t>
            </a:r>
          </a:p>
          <a:p>
            <a:pPr algn="ctr"/>
            <a:r>
              <a:rPr lang="en-US" i="1" dirty="0">
                <a:solidFill>
                  <a:schemeClr val="bg1"/>
                </a:solidFill>
              </a:rPr>
              <a:t>Fountain</a:t>
            </a:r>
          </a:p>
          <a:p>
            <a:pPr algn="ctr"/>
            <a:r>
              <a:rPr lang="en-US" dirty="0">
                <a:solidFill>
                  <a:schemeClr val="bg1"/>
                </a:solidFill>
              </a:rPr>
              <a:t>Original 1917</a:t>
            </a:r>
          </a:p>
          <a:p>
            <a:pPr algn="ctr"/>
            <a:r>
              <a:rPr lang="en-US" dirty="0">
                <a:solidFill>
                  <a:schemeClr val="bg1"/>
                </a:solidFill>
              </a:rPr>
              <a:t>Multiple replicas thereafter</a:t>
            </a:r>
          </a:p>
        </p:txBody>
      </p:sp>
      <p:pic>
        <p:nvPicPr>
          <p:cNvPr id="3" name="Picture 2" descr="Founta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843549" cy="6858000"/>
          </a:xfrm>
          <a:prstGeom prst="rect">
            <a:avLst/>
          </a:prstGeom>
        </p:spPr>
      </p:pic>
    </p:spTree>
    <p:extLst>
      <p:ext uri="{BB962C8B-B14F-4D97-AF65-F5344CB8AC3E}">
        <p14:creationId xmlns:p14="http://schemas.microsoft.com/office/powerpoint/2010/main" val="3129264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Fountain-1917"/>
          <p:cNvPicPr>
            <a:picLocks noGrp="1" noChangeAspect="1" noChangeArrowheads="1"/>
          </p:cNvPicPr>
          <p:nvPr>
            <p:ph/>
          </p:nvPr>
        </p:nvPicPr>
        <p:blipFill>
          <a:blip r:embed="rId3"/>
          <a:srcRect/>
          <a:stretch>
            <a:fillRect/>
          </a:stretch>
        </p:blipFill>
        <p:spPr>
          <a:xfrm>
            <a:off x="0" y="0"/>
            <a:ext cx="6567754" cy="6858000"/>
          </a:xfrm>
          <a:noFill/>
          <a:ln/>
        </p:spPr>
      </p:pic>
      <p:sp>
        <p:nvSpPr>
          <p:cNvPr id="4100" name="Text Box 4"/>
          <p:cNvSpPr txBox="1">
            <a:spLocks noChangeArrowheads="1"/>
          </p:cNvSpPr>
          <p:nvPr/>
        </p:nvSpPr>
        <p:spPr bwMode="auto">
          <a:xfrm>
            <a:off x="7732425" y="5239604"/>
            <a:ext cx="3280450" cy="1323439"/>
          </a:xfrm>
          <a:prstGeom prst="rect">
            <a:avLst/>
          </a:prstGeom>
          <a:noFill/>
          <a:ln w="9525">
            <a:noFill/>
            <a:miter lim="800000"/>
            <a:headEnd/>
            <a:tailEnd/>
          </a:ln>
          <a:effectLst/>
        </p:spPr>
        <p:txBody>
          <a:bodyPr wrap="none">
            <a:prstTxWarp prst="textNoShape">
              <a:avLst/>
            </a:prstTxWarp>
            <a:spAutoFit/>
          </a:bodyPr>
          <a:lstStyle/>
          <a:p>
            <a:pPr algn="ctr"/>
            <a:r>
              <a:rPr lang="en-US" sz="2000" dirty="0">
                <a:solidFill>
                  <a:srgbClr val="FFFFFF"/>
                </a:solidFill>
              </a:rPr>
              <a:t>Marcel Duchamp</a:t>
            </a:r>
          </a:p>
          <a:p>
            <a:pPr algn="ctr"/>
            <a:r>
              <a:rPr lang="en-US" sz="2000" i="1" dirty="0">
                <a:solidFill>
                  <a:srgbClr val="FFFFFF"/>
                </a:solidFill>
              </a:rPr>
              <a:t>Fountain</a:t>
            </a:r>
          </a:p>
          <a:p>
            <a:pPr algn="ctr"/>
            <a:r>
              <a:rPr lang="en-US" sz="2000" dirty="0">
                <a:solidFill>
                  <a:srgbClr val="FFFFFF"/>
                </a:solidFill>
              </a:rPr>
              <a:t>1917</a:t>
            </a:r>
          </a:p>
          <a:p>
            <a:pPr algn="ctr"/>
            <a:r>
              <a:rPr lang="en-US" sz="2000" dirty="0">
                <a:solidFill>
                  <a:srgbClr val="FFFFFF"/>
                </a:solidFill>
              </a:rPr>
              <a:t>Photograph by Alfred Stieglitz</a:t>
            </a:r>
          </a:p>
        </p:txBody>
      </p:sp>
    </p:spTree>
    <p:extLst>
      <p:ext uri="{BB962C8B-B14F-4D97-AF65-F5344CB8AC3E}">
        <p14:creationId xmlns:p14="http://schemas.microsoft.com/office/powerpoint/2010/main" val="2002336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61C4C81-7F6A-1D45-89CE-D308A73DFC18}"/>
              </a:ext>
            </a:extLst>
          </p:cNvPr>
          <p:cNvSpPr>
            <a:spLocks noGrp="1"/>
          </p:cNvSpPr>
          <p:nvPr>
            <p:ph type="title"/>
          </p:nvPr>
        </p:nvSpPr>
        <p:spPr>
          <a:xfrm>
            <a:off x="1805354" y="1117121"/>
            <a:ext cx="8253046" cy="4087925"/>
          </a:xfrm>
        </p:spPr>
        <p:txBody>
          <a:bodyPr>
            <a:normAutofit/>
          </a:bodyPr>
          <a:lstStyle/>
          <a:p>
            <a:r>
              <a:rPr lang="en-US" sz="2800" dirty="0">
                <a:solidFill>
                  <a:schemeClr val="bg1"/>
                </a:solidFill>
              </a:rPr>
              <a:t>“Suprematism did not bring into being a new world of feeling but rather, an altogether new and direct form of representation of the world of feeling.”</a:t>
            </a:r>
          </a:p>
        </p:txBody>
      </p:sp>
    </p:spTree>
    <p:extLst>
      <p:ext uri="{BB962C8B-B14F-4D97-AF65-F5344CB8AC3E}">
        <p14:creationId xmlns:p14="http://schemas.microsoft.com/office/powerpoint/2010/main" val="265613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4974-681C-5A78-B8BB-FC158FF3DAA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291E7CE-0843-D584-0965-B39018EE4F5C}"/>
              </a:ext>
            </a:extLst>
          </p:cNvPr>
          <p:cNvSpPr>
            <a:spLocks noGrp="1"/>
          </p:cNvSpPr>
          <p:nvPr>
            <p:ph type="title"/>
          </p:nvPr>
        </p:nvSpPr>
        <p:spPr>
          <a:xfrm>
            <a:off x="1969477" y="1475936"/>
            <a:ext cx="8253046" cy="4087925"/>
          </a:xfrm>
        </p:spPr>
        <p:txBody>
          <a:bodyPr>
            <a:normAutofit/>
          </a:bodyPr>
          <a:lstStyle/>
          <a:p>
            <a:r>
              <a:rPr lang="en-US" sz="2800" dirty="0">
                <a:solidFill>
                  <a:schemeClr val="bg1"/>
                </a:solidFill>
              </a:rPr>
              <a:t>“When, in the year 1913, in my desperate attempt to free art from the ballast of objectivity, I took refuge in the square form and exhibited a picture that consisted of nothing more than a black square on a white field, the critics and, along with them, the public sighed, “Everything which we loved is lost. We are in a desert…</a:t>
            </a:r>
            <a:br>
              <a:rPr lang="en-US" sz="2800" dirty="0">
                <a:solidFill>
                  <a:schemeClr val="bg1"/>
                </a:solidFill>
              </a:rPr>
            </a:br>
            <a:r>
              <a:rPr lang="en-US" sz="2800" dirty="0">
                <a:solidFill>
                  <a:schemeClr val="bg1"/>
                </a:solidFill>
              </a:rPr>
              <a:t>Before us is nothing but a black square on a white background.” </a:t>
            </a:r>
            <a:br>
              <a:rPr lang="en-US" sz="2800" dirty="0">
                <a:solidFill>
                  <a:schemeClr val="bg1"/>
                </a:solidFill>
              </a:rPr>
            </a:br>
            <a:br>
              <a:rPr lang="en-US" sz="2800" dirty="0">
                <a:solidFill>
                  <a:schemeClr val="bg1"/>
                </a:solidFill>
              </a:rPr>
            </a:br>
            <a:r>
              <a:rPr lang="en-US" sz="2800" dirty="0">
                <a:solidFill>
                  <a:schemeClr val="bg1"/>
                </a:solidFill>
              </a:rPr>
              <a:t>~Malevich, ”Suprematism.”</a:t>
            </a:r>
          </a:p>
        </p:txBody>
      </p:sp>
    </p:spTree>
    <p:extLst>
      <p:ext uri="{BB962C8B-B14F-4D97-AF65-F5344CB8AC3E}">
        <p14:creationId xmlns:p14="http://schemas.microsoft.com/office/powerpoint/2010/main" val="361826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209800" y="-1143000"/>
            <a:ext cx="7772400" cy="1143000"/>
          </a:xfrm>
        </p:spPr>
        <p:txBody>
          <a:bodyPr/>
          <a:lstStyle/>
          <a:p>
            <a:pPr eaLnBrk="1" hangingPunct="1"/>
            <a:r>
              <a:rPr lang="en-US" sz="1200" b="1">
                <a:solidFill>
                  <a:srgbClr val="000000"/>
                </a:solidFill>
                <a:latin typeface="Times" charset="0"/>
                <a:ea typeface="ＭＳ Ｐゴシック" charset="0"/>
                <a:cs typeface="ＭＳ Ｐゴシック" charset="0"/>
              </a:rPr>
              <a:t>Installation view of Malevich, </a:t>
            </a:r>
            <a:r>
              <a:rPr lang="ja-JP" altLang="en-US" sz="1200" b="1">
                <a:solidFill>
                  <a:srgbClr val="000000"/>
                </a:solidFill>
                <a:latin typeface="Arial" charset="0"/>
                <a:ea typeface="ＭＳ Ｐゴシック" charset="0"/>
                <a:cs typeface="ＭＳ Ｐゴシック" charset="0"/>
              </a:rPr>
              <a:t>“</a:t>
            </a:r>
            <a:r>
              <a:rPr lang="en-US" altLang="ja-JP" sz="1200" b="1">
                <a:solidFill>
                  <a:srgbClr val="000000"/>
                </a:solidFill>
                <a:latin typeface="Times" charset="0"/>
                <a:ea typeface="ＭＳ Ｐゴシック" charset="0"/>
                <a:cs typeface="ＭＳ Ｐゴシック" charset="0"/>
              </a:rPr>
              <a:t>0.10. The Last Futurist Exhibition,</a:t>
            </a:r>
            <a:r>
              <a:rPr lang="ja-JP" altLang="en-US" sz="1200" b="1">
                <a:solidFill>
                  <a:srgbClr val="000000"/>
                </a:solidFill>
                <a:latin typeface="Arial" charset="0"/>
                <a:ea typeface="ＭＳ Ｐゴシック" charset="0"/>
                <a:cs typeface="ＭＳ Ｐゴシック" charset="0"/>
              </a:rPr>
              <a:t>”</a:t>
            </a:r>
            <a:r>
              <a:rPr lang="en-US" altLang="ja-JP" sz="1200" b="1">
                <a:solidFill>
                  <a:srgbClr val="000000"/>
                </a:solidFill>
                <a:latin typeface="Times" charset="0"/>
                <a:ea typeface="ＭＳ Ｐゴシック" charset="0"/>
                <a:cs typeface="ＭＳ Ｐゴシック" charset="0"/>
              </a:rPr>
              <a:t> Petrograd, December</a:t>
            </a:r>
            <a:r>
              <a:rPr lang="en-US" altLang="ja-JP" sz="1200">
                <a:solidFill>
                  <a:srgbClr val="000000"/>
                </a:solidFill>
                <a:latin typeface="Times" charset="0"/>
                <a:ea typeface="ＭＳ Ｐゴシック" charset="0"/>
                <a:cs typeface="ＭＳ Ｐゴシック" charset="0"/>
              </a:rPr>
              <a:t> </a:t>
            </a:r>
            <a:r>
              <a:rPr lang="en-US" altLang="ja-JP" sz="1200" b="1">
                <a:solidFill>
                  <a:srgbClr val="000000"/>
                </a:solidFill>
                <a:latin typeface="Times" charset="0"/>
                <a:ea typeface="ＭＳ Ｐゴシック" charset="0"/>
                <a:cs typeface="ＭＳ Ｐゴシック" charset="0"/>
              </a:rPr>
              <a:t>1915</a:t>
            </a:r>
            <a:endParaRPr lang="en-US" sz="1200" b="1">
              <a:solidFill>
                <a:srgbClr val="000000"/>
              </a:solidFill>
              <a:latin typeface="Times" charset="0"/>
              <a:ea typeface="ＭＳ Ｐゴシック" charset="0"/>
              <a:cs typeface="ＭＳ Ｐゴシック" charset="0"/>
            </a:endParaRPr>
          </a:p>
        </p:txBody>
      </p:sp>
      <p:pic>
        <p:nvPicPr>
          <p:cNvPr id="69635" name="Picture 3" descr="58"/>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790700" y="0"/>
            <a:ext cx="8610600" cy="6338888"/>
          </a:xfrm>
        </p:spPr>
      </p:pic>
      <p:sp>
        <p:nvSpPr>
          <p:cNvPr id="69636" name="Rectangle 1"/>
          <p:cNvSpPr>
            <a:spLocks noChangeArrowheads="1"/>
          </p:cNvSpPr>
          <p:nvPr/>
        </p:nvSpPr>
        <p:spPr bwMode="auto">
          <a:xfrm>
            <a:off x="2133600" y="6519864"/>
            <a:ext cx="80772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600" dirty="0">
                <a:solidFill>
                  <a:srgbClr val="FFFFFF"/>
                </a:solidFill>
              </a:rPr>
              <a:t>View of Malevich room, </a:t>
            </a:r>
            <a:r>
              <a:rPr lang="ja-JP" altLang="en-US" sz="1600" dirty="0">
                <a:solidFill>
                  <a:srgbClr val="FFFFFF"/>
                </a:solidFill>
              </a:rPr>
              <a:t>“</a:t>
            </a:r>
            <a:r>
              <a:rPr lang="en-US" sz="1600" dirty="0">
                <a:solidFill>
                  <a:srgbClr val="FFFFFF"/>
                </a:solidFill>
              </a:rPr>
              <a:t>0.10. The Last Futurist Exhibition,</a:t>
            </a:r>
            <a:r>
              <a:rPr lang="ja-JP" altLang="en-US" sz="1600" dirty="0">
                <a:solidFill>
                  <a:srgbClr val="FFFFFF"/>
                </a:solidFill>
              </a:rPr>
              <a:t>”</a:t>
            </a:r>
            <a:r>
              <a:rPr lang="en-US" sz="1600" dirty="0">
                <a:solidFill>
                  <a:srgbClr val="FFFFFF"/>
                </a:solidFill>
              </a:rPr>
              <a:t> Petrograd, December 1915</a:t>
            </a:r>
          </a:p>
        </p:txBody>
      </p:sp>
    </p:spTree>
    <p:extLst>
      <p:ext uri="{BB962C8B-B14F-4D97-AF65-F5344CB8AC3E}">
        <p14:creationId xmlns:p14="http://schemas.microsoft.com/office/powerpoint/2010/main" val="316523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133600" y="-1524000"/>
            <a:ext cx="8229600" cy="1143000"/>
          </a:xfrm>
        </p:spPr>
        <p:txBody>
          <a:bodyPr/>
          <a:lstStyle/>
          <a:p>
            <a:pPr eaLnBrk="1" hangingPunct="1"/>
            <a:r>
              <a:rPr lang="en-US" sz="1200">
                <a:latin typeface="Times" charset="0"/>
                <a:ea typeface="ＭＳ Ｐゴシック" charset="0"/>
                <a:cs typeface="ＭＳ Ｐゴシック" charset="0"/>
              </a:rPr>
              <a:t>R:  Malevich, Suprematist Painting, 1915</a:t>
            </a:r>
            <a:endParaRPr lang="fr-FR" sz="1200">
              <a:latin typeface="Times" charset="0"/>
              <a:ea typeface="ＭＳ Ｐゴシック" charset="0"/>
              <a:cs typeface="ＭＳ Ｐゴシック" charset="0"/>
            </a:endParaRPr>
          </a:p>
        </p:txBody>
      </p:sp>
      <p:pic>
        <p:nvPicPr>
          <p:cNvPr id="75780" name="Picture 4" descr="malevich"/>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132064" y="0"/>
            <a:ext cx="4059936" cy="6837786"/>
          </a:xfrm>
          <a:noFill/>
        </p:spPr>
      </p:pic>
      <p:sp>
        <p:nvSpPr>
          <p:cNvPr id="75781" name="Rectangle 1"/>
          <p:cNvSpPr>
            <a:spLocks noChangeArrowheads="1"/>
          </p:cNvSpPr>
          <p:nvPr/>
        </p:nvSpPr>
        <p:spPr bwMode="auto">
          <a:xfrm>
            <a:off x="872731" y="4880391"/>
            <a:ext cx="45720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400" dirty="0">
                <a:solidFill>
                  <a:srgbClr val="FFFFFF"/>
                </a:solidFill>
                <a:latin typeface="Times New Roman"/>
                <a:cs typeface="Times New Roman"/>
              </a:rPr>
              <a:t>Kazimir Malevich</a:t>
            </a:r>
          </a:p>
          <a:p>
            <a:pPr algn="ctr"/>
            <a:r>
              <a:rPr lang="en-US" sz="2400" i="1" dirty="0" err="1">
                <a:solidFill>
                  <a:srgbClr val="FFFFFF"/>
                </a:solidFill>
                <a:latin typeface="Times New Roman"/>
                <a:cs typeface="Times New Roman"/>
              </a:rPr>
              <a:t>Suprematist</a:t>
            </a:r>
            <a:r>
              <a:rPr lang="en-US" sz="2400" i="1" dirty="0">
                <a:solidFill>
                  <a:srgbClr val="FFFFFF"/>
                </a:solidFill>
                <a:latin typeface="Times New Roman"/>
                <a:cs typeface="Times New Roman"/>
              </a:rPr>
              <a:t> Painting</a:t>
            </a:r>
          </a:p>
          <a:p>
            <a:pPr algn="ctr"/>
            <a:r>
              <a:rPr lang="en-US" sz="2400" dirty="0">
                <a:solidFill>
                  <a:srgbClr val="FFFFFF"/>
                </a:solidFill>
                <a:latin typeface="Times New Roman"/>
                <a:cs typeface="Times New Roman"/>
              </a:rPr>
              <a:t>Oil on canvas</a:t>
            </a:r>
          </a:p>
          <a:p>
            <a:pPr algn="ctr"/>
            <a:r>
              <a:rPr lang="en-US" sz="2400" dirty="0">
                <a:solidFill>
                  <a:srgbClr val="FFFFFF"/>
                </a:solidFill>
                <a:latin typeface="Times New Roman"/>
                <a:cs typeface="Times New Roman"/>
              </a:rPr>
              <a:t>1915</a:t>
            </a:r>
          </a:p>
        </p:txBody>
      </p:sp>
    </p:spTree>
    <p:extLst>
      <p:ext uri="{BB962C8B-B14F-4D97-AF65-F5344CB8AC3E}">
        <p14:creationId xmlns:p14="http://schemas.microsoft.com/office/powerpoint/2010/main" val="1419262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94195" y="4781057"/>
            <a:ext cx="5955221" cy="1938992"/>
          </a:xfrm>
          <a:prstGeom prst="rect">
            <a:avLst/>
          </a:prstGeom>
          <a:noFill/>
        </p:spPr>
        <p:txBody>
          <a:bodyPr wrap="none" rtlCol="0">
            <a:spAutoFit/>
          </a:bodyPr>
          <a:lstStyle/>
          <a:p>
            <a:pPr algn="ctr"/>
            <a:r>
              <a:rPr lang="en-US" sz="2000" dirty="0" err="1">
                <a:solidFill>
                  <a:srgbClr val="FFFFFF"/>
                </a:solidFill>
              </a:rPr>
              <a:t>Ol’ga</a:t>
            </a:r>
            <a:r>
              <a:rPr lang="en-US" sz="2000" dirty="0">
                <a:solidFill>
                  <a:srgbClr val="FFFFFF"/>
                </a:solidFill>
              </a:rPr>
              <a:t> </a:t>
            </a:r>
            <a:r>
              <a:rPr lang="en-US" sz="2000" dirty="0" err="1">
                <a:solidFill>
                  <a:srgbClr val="FFFFFF"/>
                </a:solidFill>
              </a:rPr>
              <a:t>Rozanova</a:t>
            </a:r>
            <a:r>
              <a:rPr lang="en-US" sz="2000" dirty="0">
                <a:solidFill>
                  <a:srgbClr val="FFFFFF"/>
                </a:solidFill>
              </a:rPr>
              <a:t> </a:t>
            </a:r>
          </a:p>
          <a:p>
            <a:pPr algn="ctr"/>
            <a:r>
              <a:rPr lang="en-US" sz="2000" i="1" dirty="0">
                <a:solidFill>
                  <a:srgbClr val="FFFFFF"/>
                </a:solidFill>
              </a:rPr>
              <a:t>Suprematism </a:t>
            </a:r>
          </a:p>
          <a:p>
            <a:pPr algn="ctr"/>
            <a:r>
              <a:rPr lang="en-US" sz="2000" dirty="0">
                <a:solidFill>
                  <a:srgbClr val="FFFFFF"/>
                </a:solidFill>
              </a:rPr>
              <a:t>1916</a:t>
            </a:r>
          </a:p>
          <a:p>
            <a:pPr algn="ctr"/>
            <a:r>
              <a:rPr lang="en-US" sz="2000" dirty="0">
                <a:solidFill>
                  <a:srgbClr val="FFFFFF"/>
                </a:solidFill>
              </a:rPr>
              <a:t>Oil on canvas</a:t>
            </a:r>
          </a:p>
          <a:p>
            <a:pPr algn="ctr"/>
            <a:r>
              <a:rPr lang="en-US" sz="2000" dirty="0">
                <a:solidFill>
                  <a:srgbClr val="FFFFFF"/>
                </a:solidFill>
              </a:rPr>
              <a:t>Kostroma Historical and Architectural Museum-Reserve</a:t>
            </a:r>
          </a:p>
          <a:p>
            <a:pPr algn="ctr"/>
            <a:r>
              <a:rPr lang="en-US" sz="2000" dirty="0">
                <a:solidFill>
                  <a:srgbClr val="FFFFFF"/>
                </a:solidFill>
              </a:rPr>
              <a:t>Kostroma, Russia</a:t>
            </a:r>
          </a:p>
        </p:txBody>
      </p:sp>
      <p:pic>
        <p:nvPicPr>
          <p:cNvPr id="3" name="Picture 2" descr="A colorful art piece with black and red rectangles&#10;&#10;Description automatically generated">
            <a:extLst>
              <a:ext uri="{FF2B5EF4-FFF2-40B4-BE49-F238E27FC236}">
                <a16:creationId xmlns:a16="http://schemas.microsoft.com/office/drawing/2014/main" id="{E3167D03-15DB-D843-9A3E-6017EC82C3D2}"/>
              </a:ext>
            </a:extLst>
          </p:cNvPr>
          <p:cNvPicPr>
            <a:picLocks noChangeAspect="1"/>
          </p:cNvPicPr>
          <p:nvPr/>
        </p:nvPicPr>
        <p:blipFill>
          <a:blip r:embed="rId2"/>
          <a:stretch>
            <a:fillRect/>
          </a:stretch>
        </p:blipFill>
        <p:spPr>
          <a:xfrm>
            <a:off x="0" y="0"/>
            <a:ext cx="5233687" cy="6815965"/>
          </a:xfrm>
          <a:prstGeom prst="rect">
            <a:avLst/>
          </a:prstGeom>
        </p:spPr>
      </p:pic>
    </p:spTree>
    <p:extLst>
      <p:ext uri="{BB962C8B-B14F-4D97-AF65-F5344CB8AC3E}">
        <p14:creationId xmlns:p14="http://schemas.microsoft.com/office/powerpoint/2010/main" val="3031182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1703</TotalTime>
  <Words>936</Words>
  <Application>Microsoft Macintosh PowerPoint</Application>
  <PresentationFormat>Widescreen</PresentationFormat>
  <Paragraphs>161</Paragraphs>
  <Slides>43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Times</vt:lpstr>
      <vt:lpstr>Times New Roman</vt:lpstr>
      <vt:lpstr>Office Theme</vt:lpstr>
      <vt:lpstr>Dada</vt:lpstr>
      <vt:lpstr>Malevich, Self-Portrait, 1908-9</vt:lpstr>
      <vt:lpstr>Add on R: Black Square, c. 1915</vt:lpstr>
      <vt:lpstr>Malevich, Self-Portrait, 1908-9</vt:lpstr>
      <vt:lpstr>“Suprematism did not bring into being a new world of feeling but rather, an altogether new and direct form of representation of the world of feeling.”</vt:lpstr>
      <vt:lpstr>“When, in the year 1913, in my desperate attempt to free art from the ballast of objectivity, I took refuge in the square form and exhibited a picture that consisted of nothing more than a black square on a white field, the critics and, along with them, the public sighed, “Everything which we loved is lost. We are in a desert… Before us is nothing but a black square on a white background.”   ~Malevich, ”Suprematism.”</vt:lpstr>
      <vt:lpstr>Installation view of Malevich, “0.10. The Last Futurist Exhibition,” Petrograd, December 1915</vt:lpstr>
      <vt:lpstr>R:  Malevich, Suprematist Painting, 1915</vt:lpstr>
      <vt:lpstr>PowerPoint Presentation</vt:lpstr>
      <vt:lpstr>PowerPoint Presentation</vt:lpstr>
      <vt:lpstr>PowerPoint Presentation</vt:lpstr>
      <vt:lpstr>Malevich, An Englishman in Moscow, 1913-14; the poet Aleksei Kruchenykh, book Slovo kak takovoe (The Word  as  Such), 1913, cover by Malevich; photo of Kruchenykh</vt:lpstr>
      <vt:lpstr>PowerPoint Presentation</vt:lpstr>
      <vt:lpstr>Malevich, An Englishman in Moscow, 1913-14; the poet Aleksei Kruchenykh, book Slovo kak takovoe (The Word  as  Such), 1913, cover by Malevich; photo of Kruchenykh</vt:lpstr>
      <vt:lpstr>PowerPoint Presentation</vt:lpstr>
      <vt:lpstr>Add on L:  Pier and Ocean , charcoal, india ink and opaque white, 1914, Sidney Janis Collection</vt:lpstr>
      <vt:lpstr>“I construct lines and color combinations on a flat surface, in order to express general beauty with the utmost awareness. Nature (or, that which I see) inspires me, puts me, as with any painter, in an emotional state so that an urge comes about to make something, but I want to come as close as possible to the truth and abstract everything from that, until I reach the foundation (still just an external foundation) of things…I believe it is possible that, through horizontal and vertical lines constructed with awareness, but not with calculation, led by high intuition, and brought to harmony and rhythm, these basic forms of beauty, supplemented if necessary by other direct lines or curves, can become a work of art, as strong as it is true.”  ~Piet Mondrian explaining Neoplasticism to H.P. Bremmer in a letter, 1914</vt:lpstr>
      <vt:lpstr>“Suprematism did not bring into being a new world of feeling but rather, an altogether new and direct form of representation of the world of feeling.”</vt:lpstr>
      <vt:lpstr>Add on L:  Pier and Ocean , charcoal, india ink and opaque white, 1914, Sidney Janis Collection</vt:lpstr>
      <vt:lpstr>PowerPoint Presentation</vt:lpstr>
      <vt:lpstr>PowerPoint Presentation</vt:lpstr>
      <vt:lpstr>Aleksei Kruchenykh and Ol’ga Rozanova, The Duck’s Nest, 1913 </vt:lpstr>
      <vt:lpstr>Aleksei Kruchenykh and Ol’ga Rozanova, The Duck’s Nest, 1913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Dada: Zurich</vt:lpstr>
      <vt:lpstr>PowerPoint Presentation</vt:lpstr>
      <vt:lpstr>PowerPoint Presentation</vt:lpstr>
      <vt:lpstr>PowerPoint Presentation</vt:lpstr>
      <vt:lpstr>Duchamp</vt:lpstr>
      <vt:lpstr>PowerPoint Presentation</vt:lpstr>
      <vt:lpstr>PowerPoint Presentation</vt:lpstr>
      <vt:lpstr>Malevich, An Englishman in Moscow, 1913-14; the poet Aleksei Kruchenykh, book Slovo kak takovoe (The Word  as  Such), 1913, cover by Malevich; photo of Kruchenykh</vt:lpstr>
      <vt:lpstr>Add on R: Black Square, c. 1915</vt:lpstr>
      <vt:lpstr>R:  Malevich, Suprematist Painting, 1915</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Angelina Lucento</dc:creator>
  <cp:lastModifiedBy>Angelina Lucento, Ph.D.</cp:lastModifiedBy>
  <cp:revision>609</cp:revision>
  <dcterms:created xsi:type="dcterms:W3CDTF">2024-01-10T04:19:45Z</dcterms:created>
  <dcterms:modified xsi:type="dcterms:W3CDTF">2025-10-28T04:24:26Z</dcterms:modified>
</cp:coreProperties>
</file>